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4"/>
  </p:sldMasterIdLst>
  <p:notesMasterIdLst>
    <p:notesMasterId r:id="rId25"/>
  </p:notesMasterIdLst>
  <p:handoutMasterIdLst>
    <p:handoutMasterId r:id="rId26"/>
  </p:handoutMasterIdLst>
  <p:sldIdLst>
    <p:sldId id="347" r:id="rId5"/>
    <p:sldId id="350" r:id="rId6"/>
    <p:sldId id="351" r:id="rId7"/>
    <p:sldId id="352" r:id="rId8"/>
    <p:sldId id="365" r:id="rId9"/>
    <p:sldId id="353" r:id="rId10"/>
    <p:sldId id="354" r:id="rId11"/>
    <p:sldId id="369" r:id="rId12"/>
    <p:sldId id="372" r:id="rId13"/>
    <p:sldId id="356" r:id="rId14"/>
    <p:sldId id="371" r:id="rId15"/>
    <p:sldId id="367" r:id="rId16"/>
    <p:sldId id="358" r:id="rId17"/>
    <p:sldId id="359" r:id="rId18"/>
    <p:sldId id="360" r:id="rId19"/>
    <p:sldId id="373" r:id="rId20"/>
    <p:sldId id="370" r:id="rId21"/>
    <p:sldId id="362" r:id="rId22"/>
    <p:sldId id="363" r:id="rId23"/>
    <p:sldId id="364" r:id="rId24"/>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342" autoAdjust="0"/>
  </p:normalViewPr>
  <p:slideViewPr>
    <p:cSldViewPr>
      <p:cViewPr>
        <p:scale>
          <a:sx n="70" d="100"/>
          <a:sy n="70" d="100"/>
        </p:scale>
        <p:origin x="-2814" y="-654"/>
      </p:cViewPr>
      <p:guideLst>
        <p:guide orient="horz" pos="2160"/>
        <p:guide pos="2880"/>
      </p:guideLst>
    </p:cSldViewPr>
  </p:slideViewPr>
  <p:notesTextViewPr>
    <p:cViewPr>
      <p:scale>
        <a:sx n="1" d="1"/>
        <a:sy n="1" d="1"/>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BA3EECC-6A4F-46A2-AE00-5C66F74861A5}" type="datetimeFigureOut">
              <a:rPr lang="en-GB"/>
              <a:pPr>
                <a:defRPr/>
              </a:pPr>
              <a:t>03/02/2020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15066B4F-2A91-4256-9035-F80EA1EC975A}" type="slidenum">
              <a:rPr lang="en-GB"/>
              <a:pPr>
                <a:defRPr/>
              </a:pPr>
              <a:t>‹#›</a:t>
            </a:fld>
            <a:endParaRPr lang="en-GB"/>
          </a:p>
        </p:txBody>
      </p:sp>
    </p:spTree>
    <p:extLst>
      <p:ext uri="{BB962C8B-B14F-4D97-AF65-F5344CB8AC3E}">
        <p14:creationId xmlns:p14="http://schemas.microsoft.com/office/powerpoint/2010/main" val="262350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10044A7-497C-4588-9B5C-45BCDDA559AA}" type="datetimeFigureOut">
              <a:rPr lang="en-GB" altLang="en-US"/>
              <a:pPr>
                <a:defRPr/>
              </a:pPr>
              <a:t>03/02/2020</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4D42C7-3EAE-4A5F-BD34-C113A29A1764}" type="slidenum">
              <a:rPr lang="en-GB" altLang="en-US"/>
              <a:pPr>
                <a:defRPr/>
              </a:pPr>
              <a:t>‹#›</a:t>
            </a:fld>
            <a:endParaRPr lang="en-GB" altLang="en-US"/>
          </a:p>
        </p:txBody>
      </p:sp>
    </p:spTree>
    <p:extLst>
      <p:ext uri="{BB962C8B-B14F-4D97-AF65-F5344CB8AC3E}">
        <p14:creationId xmlns:p14="http://schemas.microsoft.com/office/powerpoint/2010/main" val="2888484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Please fill in level of confidence at beginning and end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AB52D6-C664-4DF9-A91E-6685ADD670BF}" type="slidenum">
              <a:rPr lang="en-GB" altLang="en-US" smtClean="0"/>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5 min video</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794C9-7B4C-407F-99D4-21656CF1BB29}" type="slidenum">
              <a:rPr lang="en-GB" altLang="en-US" smtClean="0"/>
              <a:pPr/>
              <a:t>14</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1293E3-5299-442E-9A2D-763161438416}" type="slidenum">
              <a:rPr lang="en-GB" altLang="en-US" smtClean="0"/>
              <a:pPr/>
              <a:t>15</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70C0"/>
                </a:solidFill>
                <a:latin typeface="Arial" charset="0"/>
              </a:rPr>
              <a:t> - All children like their parents’ attention at times.  Try to show your child that you’re interested in them and the things they like to do.  Smile, comment on what they’re doing (keeping language very simple and repetitive), imitate or join in if possible, try and get eye contact if possible.  Even when things feel very difficult always try to find something positive to respond to </a:t>
            </a:r>
          </a:p>
          <a:p>
            <a:r>
              <a:rPr lang="en-GB" sz="1200" dirty="0" smtClean="0">
                <a:solidFill>
                  <a:srgbClr val="0070C0"/>
                </a:solidFill>
                <a:latin typeface="Arial" charset="0"/>
              </a:rPr>
              <a:t>– Try and encourage even the smallest things your child does well, so they feel pleased with themselves and learn to enjoy praise. get the timing right!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Even very simple rewards such as a high five, a game of tickles, or a big smile can encourage behaviour to continue.  Rewards are much more powerful than trying to use consequences for difficult behaviour.  If you’re working to achieve a more demanding goal, the reward can be a little bigger, a food treat, a small toy, an outing etc.  Use rewards immediately after the behaviour you are rewarding to help your child learn what it is they’re being rewarded for.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Sometimes it may be hard to find activities your child enjoys, or it can be tricky for them to participate in them regularly.  But having fun and doing things we enjoy naturally lifts our mood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Helping your child to achieve manageable goals will build their self-esteem and help to lift their mood.  Obviously the goal will need to be designed to be within your child’s capability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Plan your daily routine, activities and outings to give you and your child the best chance of a successful outcome.  This may include preparation, visual cues, bringing specific items, allowing lots of time, offering support and encouragement, giving choices, knowing when to end etc.</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Having consistent routines and boundaries help children to learn what is expected of them and makes their life more predictable.  It may be tempting to bend the rules sometimes, but this can be confusing for children with learning disabilities or autism, and can make behaviour much more difficult in future.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smtClean="0">
                <a:solidFill>
                  <a:srgbClr val="0070C0"/>
                </a:solidFill>
              </a:rPr>
              <a:t>All children learn from those around them, so if you label your own emotions, your child has a better chance of developing their understanding of emotions.  If you can tell how your child is feeling, you can even label their emotions for them e.g. ‘I can see you’re feeling sad that we have to go home.’</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2D4D42C7-3EAE-4A5F-BD34-C113A29A1764}" type="slidenum">
              <a:rPr lang="en-GB" altLang="en-US" smtClean="0"/>
              <a:pPr>
                <a:defRPr/>
              </a:pPr>
              <a:t>16</a:t>
            </a:fld>
            <a:endParaRPr lang="en-GB" altLang="en-US"/>
          </a:p>
        </p:txBody>
      </p:sp>
    </p:spTree>
    <p:extLst>
      <p:ext uri="{BB962C8B-B14F-4D97-AF65-F5344CB8AC3E}">
        <p14:creationId xmlns:p14="http://schemas.microsoft.com/office/powerpoint/2010/main" val="6730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recap - </a:t>
            </a:r>
            <a:r>
              <a:rPr lang="en-GB" altLang="en-US" dirty="0" smtClean="0"/>
              <a:t>Talking to your child about feelings/emotions.</a:t>
            </a:r>
          </a:p>
          <a:p>
            <a:r>
              <a:rPr lang="en-GB" altLang="en-US" dirty="0" smtClean="0"/>
              <a:t>How do you and your child manage your stress buckets?</a:t>
            </a:r>
          </a:p>
          <a:p>
            <a:endParaRPr lang="en-GB" altLang="en-US" dirty="0" smtClean="0"/>
          </a:p>
          <a:p>
            <a:r>
              <a:rPr lang="en-GB" altLang="en-US" dirty="0" smtClean="0"/>
              <a:t>Help your child build resilience - Standing back and allowing your child to sort out their own problems</a:t>
            </a:r>
          </a:p>
          <a:p>
            <a:endParaRPr lang="en-GB" altLang="en-US" dirty="0" smtClean="0"/>
          </a:p>
          <a:p>
            <a:r>
              <a:rPr lang="en-GB" altLang="en-US" dirty="0" smtClean="0"/>
              <a:t>Managing our own emotions when our child is distressed.</a:t>
            </a:r>
          </a:p>
          <a:p>
            <a:endParaRPr lang="en-US" altLang="en-US" dirty="0" smtClean="0"/>
          </a:p>
          <a:p>
            <a:r>
              <a:rPr lang="en-US" altLang="en-US" dirty="0" smtClean="0"/>
              <a:t>Access more advice if required</a:t>
            </a:r>
          </a:p>
          <a:p>
            <a:endParaRPr lang="en-US" altLang="en-US" dirty="0" smtClean="0"/>
          </a:p>
          <a:p>
            <a:r>
              <a:rPr lang="en-US" altLang="en-US" dirty="0" smtClean="0"/>
              <a:t>Leaflets about advice line available and leaflets about talking about mental health</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B6B9B-B80F-4FCA-AAD9-5E4E7536919C}" type="slidenum">
              <a:rPr lang="en-GB" altLang="en-US" smtClean="0"/>
              <a:pPr/>
              <a:t>18</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Alternative – download Headspace on your phone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60654-54B8-4405-8C37-759C5E9D292B}" type="slidenum">
              <a:rPr lang="en-GB" altLang="en-US" smtClean="0"/>
              <a:pPr/>
              <a:t>19</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3424E-506B-4637-B947-509657357A7F}" type="slidenum">
              <a:rPr lang="en-GB" altLang="en-US" smtClean="0"/>
              <a:pPr/>
              <a:t>20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Primary Mental Health Team – gate keepers for CAMHS . CAMHS is a specialist mental health service for children who need a specialist service (severe mental illness)</a:t>
            </a:r>
          </a:p>
          <a:p>
            <a:r>
              <a:rPr lang="en-US" altLang="en-US" dirty="0" smtClean="0"/>
              <a:t>Offer training/ consultations with professionals working with young people and families</a:t>
            </a:r>
          </a:p>
          <a:p>
            <a:r>
              <a:rPr lang="en-US" altLang="en-US" dirty="0" smtClean="0"/>
              <a:t>Mental Health is everybody’s business – school. Family, community, children themselves</a:t>
            </a:r>
          </a:p>
          <a:p>
            <a:endParaRPr lang="en-GB" altLang="en-US" dirty="0" smtClean="0"/>
          </a:p>
          <a:p>
            <a:endParaRPr lang="en-GB" altLang="en-US" dirty="0" smtClean="0"/>
          </a:p>
          <a:p>
            <a:r>
              <a:rPr lang="en-GB" altLang="en-US" dirty="0" smtClean="0"/>
              <a:t>LD CAMHS set to appear on click or after 30 seconds.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00E91A-9911-4726-A24E-9319BB2ACAB4}"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Positive mental health is not about being happy, it is about being able to cope with difficulties. When might a child be unhappy without it being a mental health problem (normal reaction to circumstances or events)</a:t>
            </a:r>
          </a:p>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CA44EC-59C6-463E-8002-0F2F51F0345E}" type="slidenum">
              <a:rPr lang="en-GB" altLang="en-US" smtClean="0">
                <a:latin typeface="Arial" charset="0"/>
              </a:rPr>
              <a:pPr>
                <a:spcBef>
                  <a:spcPct val="0"/>
                </a:spcBef>
              </a:pPr>
              <a:t>4</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Mental health continuum – we are all on here and we can all move up and down the continuum constantly.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1A2B01-BE6C-4E72-BBBC-04FD4BBA5FAB}" type="slidenum">
              <a:rPr lang="en-GB" altLang="en-US" smtClean="0"/>
              <a:pPr/>
              <a:t>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video on resilience</a:t>
            </a:r>
          </a:p>
          <a:p>
            <a:r>
              <a:rPr lang="en-GB" altLang="en-US" dirty="0" smtClean="0"/>
              <a:t>Resilience means ability to bounce back, to adapt to circumstances, keep trying and not give up, to face adversity and grow from it, rise to the challenge</a:t>
            </a:r>
          </a:p>
          <a:p>
            <a:endParaRPr lang="en-GB" altLang="en-US" dirty="0" smtClean="0"/>
          </a:p>
          <a:p>
            <a:r>
              <a:rPr lang="en-GB" altLang="en-US" dirty="0" smtClean="0"/>
              <a:t>Are children resilient today – in pairs how is parenting now different from when we were kids? </a:t>
            </a:r>
            <a:br>
              <a:rPr lang="en-GB" altLang="en-US" dirty="0" smtClean="0"/>
            </a:br>
            <a:endParaRPr lang="en-GB" altLang="en-US" dirty="0" smtClean="0"/>
          </a:p>
          <a:p>
            <a:endParaRPr lang="en-GB"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3F7279-D54D-4046-B434-B52BE84430F3}" type="slidenum">
              <a:rPr lang="en-GB" altLang="en-US" smtClean="0"/>
              <a:pPr/>
              <a:t>7</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Important for parents to stay mentally well in order to increase childs protective factors</a:t>
            </a:r>
          </a:p>
          <a:p>
            <a:r>
              <a:rPr lang="en-GB" altLang="en-US" smtClean="0"/>
              <a:t>what can we do to look after our mental wellbeing? Or talk it through in pairs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A3A03B-6953-45A6-93A3-CD98B117AD32}" type="slidenum">
              <a:rPr lang="en-GB" altLang="en-US" smtClean="0">
                <a:latin typeface="Arial" charset="0"/>
              </a:rPr>
              <a:pPr>
                <a:spcBef>
                  <a:spcPct val="0"/>
                </a:spcBef>
              </a:pPr>
              <a:t>10</a:t>
            </a:fld>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MS PGothic" pitchFamily="34" charset="-128"/>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13D2B33-3D73-4D33-9523-44A76FD7D435}" type="slidenum">
              <a:rPr lang="en-US" altLang="en-US" smtClean="0">
                <a:ea typeface="MS PGothic" pitchFamily="34" charset="-128"/>
              </a:rPr>
              <a:pPr/>
              <a:t>11</a:t>
            </a:fld>
            <a:endParaRPr lang="en-US" alt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Ringing a bell – examples – does it fit?</a:t>
            </a:r>
          </a:p>
          <a:p>
            <a:r>
              <a:rPr lang="en-GB" dirty="0" smtClean="0"/>
              <a:t>Things you might not notice for children with additional needs (lots of sensory stuff that you might not see but do impact) which may cause their bucket to fill quicker/had more stress in their bucket</a:t>
            </a:r>
          </a:p>
        </p:txBody>
      </p:sp>
    </p:spTree>
    <p:extLst>
      <p:ext uri="{BB962C8B-B14F-4D97-AF65-F5344CB8AC3E}">
        <p14:creationId xmlns:p14="http://schemas.microsoft.com/office/powerpoint/2010/main" val="305857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Think of when you recovered from something – could be an injury, illness, mental health difficulty, life event …</a:t>
            </a:r>
          </a:p>
          <a:p>
            <a:r>
              <a:rPr lang="en-GB" altLang="en-US" smtClean="0"/>
              <a:t>What helped your recovery – write 3 things down on post its and put the post it on a board in the room</a:t>
            </a:r>
          </a:p>
          <a:p>
            <a:r>
              <a:rPr lang="en-GB" altLang="en-US" smtClean="0"/>
              <a:t>When everyone has done this return to the board and see what the main things are that help us recover</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157FAE-FC1A-4735-8FBF-4C4137A86881}" type="slidenum">
              <a:rPr lang="en-GB" altLang="en-US" smtClean="0"/>
              <a:pPr/>
              <a:t>13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1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10"/>
          <a:lstStyle>
            <a:lvl1pPr marL="0" marR="45536" indent="0" algn="r">
              <a:buNone/>
              <a:defRPr>
                <a:solidFill>
                  <a:schemeClr val="tx1"/>
                </a:solidFill>
              </a:defRPr>
            </a:lvl1pPr>
            <a:lvl2pPr marL="455361" indent="0" algn="ctr">
              <a:buNone/>
            </a:lvl2pPr>
            <a:lvl3pPr marL="910750" indent="0" algn="ctr">
              <a:buNone/>
            </a:lvl3pPr>
            <a:lvl4pPr marL="1366140" indent="0" algn="ctr">
              <a:buNone/>
            </a:lvl4pPr>
            <a:lvl5pPr marL="1821513" indent="0" algn="ctr">
              <a:buNone/>
            </a:lvl5pPr>
            <a:lvl6pPr marL="2276904" indent="0" algn="ctr">
              <a:buNone/>
            </a:lvl6pPr>
            <a:lvl7pPr marL="2732275" indent="0" algn="ctr">
              <a:buNone/>
            </a:lvl7pPr>
            <a:lvl8pPr marL="3187650" indent="0" algn="ctr">
              <a:buNone/>
            </a:lvl8pPr>
            <a:lvl9pPr marL="364301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2/3/2020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23427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92741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79"/>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79"/>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12962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22811" y="239271"/>
            <a:ext cx="6987026" cy="1377073"/>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solidFill>
                  <a:srgbClr val="04617B">
                    <a:shade val="90000"/>
                  </a:srgbClr>
                </a:solidFill>
              </a:rPr>
              <a:pPr/>
              <a:t>‹#›</a:t>
            </a:fld>
            <a:endParaRPr>
              <a:solidFill>
                <a:srgbClr val="04617B">
                  <a:shade val="90000"/>
                </a:srgbClr>
              </a:solidFill>
            </a:endParaRPr>
          </a:p>
        </p:txBody>
      </p:sp>
      <p:sp>
        <p:nvSpPr>
          <p:cNvPr id="6" name="Body Level One…"/>
          <p:cNvSpPr txBox="1">
            <a:spLocks noGrp="1"/>
          </p:cNvSpPr>
          <p:nvPr>
            <p:ph type="body" idx="1"/>
          </p:nvPr>
        </p:nvSpPr>
        <p:spPr>
          <a:xfrm>
            <a:off x="622811" y="1808821"/>
            <a:ext cx="6987026" cy="3493513"/>
          </a:xfrm>
          <a:prstGeom prst="rect">
            <a:avLst/>
          </a:prstGeom>
        </p:spPr>
        <p:txBody>
          <a:bodyPr anchor="t" anchorCtr="0"/>
          <a:lstStyle>
            <a:lvl1pPr marL="320147" indent="-320147">
              <a:buFont typeface="Arial" panose="020B0604020202020204" pitchFamily="34" charset="0"/>
              <a:buChar char="•"/>
              <a:defRPr/>
            </a:lvl1pPr>
          </a:lstStyle>
          <a:p>
            <a:endParaRPr dirty="0"/>
          </a:p>
        </p:txBody>
      </p:sp>
    </p:spTree>
    <p:extLst>
      <p:ext uri="{BB962C8B-B14F-4D97-AF65-F5344CB8AC3E}">
        <p14:creationId xmlns:p14="http://schemas.microsoft.com/office/powerpoint/2010/main" val="9296470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84408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6853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536" rIns="45536"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2/3/2020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5317628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3914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53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536" tIns="0" rIns="45536"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536" tIns="0" rIns="45536"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03298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53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20814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7251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10" rIns="1821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9678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2" name="Title 1"/>
          <p:cNvSpPr>
            <a:spLocks noGrp="1"/>
          </p:cNvSpPr>
          <p:nvPr>
            <p:ph type="title"/>
          </p:nvPr>
        </p:nvSpPr>
        <p:spPr>
          <a:xfrm>
            <a:off x="609600" y="1177074"/>
            <a:ext cx="2212848" cy="1582621"/>
          </a:xfrm>
        </p:spPr>
        <p:txBody>
          <a:bodyPr vert="horz" lIns="45536" tIns="45536" rIns="45536" bIns="45536"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3756" rIns="45536" bIns="45536"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2/3/2020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428"/>
            <a:ext cx="609600" cy="365125"/>
          </a:xfrm>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11" name="Freeform 10"/>
          <p:cNvSpPr>
            <a:spLocks/>
          </p:cNvSpPr>
          <p:nvPr/>
        </p:nvSpPr>
        <p:spPr bwMode="auto">
          <a:xfrm flipV="1">
            <a:off x="4381500" y="62199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Tree>
    <p:extLst>
      <p:ext uri="{BB962C8B-B14F-4D97-AF65-F5344CB8AC3E}">
        <p14:creationId xmlns:p14="http://schemas.microsoft.com/office/powerpoint/2010/main" val="1429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8" name="Freeform 7"/>
          <p:cNvSpPr>
            <a:spLocks/>
          </p:cNvSpPr>
          <p:nvPr/>
        </p:nvSpPr>
        <p:spPr bwMode="auto">
          <a:xfrm>
            <a:off x="4381500" y="-71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53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070" tIns="45536" rIns="91070" bIns="4553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42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fld id="{0EAB0777-4C60-462E-A92C-CDAFD498799C}" type="datetimeFigureOut">
              <a:rPr lang="en-US" b="1" kern="0" smtClean="0">
                <a:solidFill>
                  <a:srgbClr val="04617B">
                    <a:shade val="90000"/>
                  </a:srgbClr>
                </a:solidFill>
                <a:latin typeface="Helvetica Neue"/>
                <a:sym typeface="Helvetica Neue"/>
              </a:rPr>
              <a:pPr defTabSz="409092" fontAlgn="auto">
                <a:spcBef>
                  <a:spcPts val="0"/>
                </a:spcBef>
                <a:spcAft>
                  <a:spcPts val="0"/>
                </a:spcAft>
              </a:pPr>
              <a:t>2/3/2020</a:t>
            </a:fld>
            <a:endParaRPr lang="en-US" b="1" kern="0">
              <a:solidFill>
                <a:srgbClr val="04617B">
                  <a:shade val="90000"/>
                </a:srgbClr>
              </a:solidFill>
              <a:latin typeface="Helvetica Neue"/>
              <a:sym typeface="Helvetica Neue"/>
            </a:endParaRPr>
          </a:p>
        </p:txBody>
      </p:sp>
      <p:sp>
        <p:nvSpPr>
          <p:cNvPr id="22" name="Footer Placeholder 21"/>
          <p:cNvSpPr>
            <a:spLocks noGrp="1"/>
          </p:cNvSpPr>
          <p:nvPr>
            <p:ph type="ftr" sz="quarter" idx="3"/>
          </p:nvPr>
        </p:nvSpPr>
        <p:spPr>
          <a:xfrm>
            <a:off x="2667001" y="635642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endParaRPr lang="en-US" b="1" kern="0">
              <a:solidFill>
                <a:srgbClr val="04617B">
                  <a:shade val="90000"/>
                </a:srgbClr>
              </a:solidFill>
              <a:latin typeface="Helvetica Neue"/>
              <a:sym typeface="Helvetica Neue"/>
            </a:endParaRPr>
          </a:p>
        </p:txBody>
      </p:sp>
      <p:sp>
        <p:nvSpPr>
          <p:cNvPr id="18" name="Slide Number Placeholder 17"/>
          <p:cNvSpPr>
            <a:spLocks noGrp="1"/>
          </p:cNvSpPr>
          <p:nvPr>
            <p:ph type="sldNum" sz="quarter" idx="4"/>
          </p:nvPr>
        </p:nvSpPr>
        <p:spPr>
          <a:xfrm>
            <a:off x="7924800" y="635642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09092" fontAlgn="auto">
              <a:spcBef>
                <a:spcPts val="0"/>
              </a:spcBef>
              <a:spcAft>
                <a:spcPts val="0"/>
              </a:spcAft>
            </a:pPr>
            <a:fld id="{86CB4B4D-7CA3-9044-876B-883B54F8677D}" type="slidenum">
              <a:rPr lang="en-GB" b="1" kern="0" smtClean="0">
                <a:solidFill>
                  <a:srgbClr val="04617B">
                    <a:shade val="90000"/>
                  </a:srgbClr>
                </a:solidFill>
                <a:latin typeface="Helvetica Neue"/>
                <a:sym typeface="Helvetica Neue"/>
              </a:rPr>
              <a:pPr defTabSz="409092" fontAlgn="auto">
                <a:spcBef>
                  <a:spcPts val="0"/>
                </a:spcBef>
                <a:spcAft>
                  <a:spcPts val="0"/>
                </a:spcAft>
              </a:pPr>
              <a:t>‹#›</a:t>
            </a:fld>
            <a:endParaRPr lang="en-GB" b="1" kern="0">
              <a:solidFill>
                <a:srgbClr val="04617B">
                  <a:shade val="90000"/>
                </a:srgbClr>
              </a:solidFill>
              <a:latin typeface="Helvetica Neue"/>
              <a:sym typeface="Helvetica Neue"/>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grpSp>
      <p:pic>
        <p:nvPicPr>
          <p:cNvPr id="14" name="pp-cwp-logo.png" descr="pp-cwp-logo.png"/>
          <p:cNvPicPr>
            <a:picLocks noChangeAspect="1"/>
          </p:cNvPicPr>
          <p:nvPr userDrawn="1"/>
        </p:nvPicPr>
        <p:blipFill>
          <a:blip r:embed="rId15">
            <a:extLst/>
          </a:blip>
          <a:stretch>
            <a:fillRect/>
          </a:stretch>
        </p:blipFill>
        <p:spPr>
          <a:xfrm>
            <a:off x="7737822" y="55212"/>
            <a:ext cx="1406178" cy="664523"/>
          </a:xfrm>
          <a:prstGeom prst="rect">
            <a:avLst/>
          </a:prstGeom>
          <a:ln w="12700">
            <a:miter lim="400000"/>
          </a:ln>
        </p:spPr>
      </p:pic>
      <p:pic>
        <p:nvPicPr>
          <p:cNvPr id="15"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377" y="5408950"/>
            <a:ext cx="4836542" cy="145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17675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3228" indent="-273228"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7514" indent="-245887"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0750" indent="-245887"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3982" indent="-209464"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57206" indent="-209464"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0435" indent="-209464"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2592" indent="-18214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85816" indent="-18214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59049" indent="-18214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361" algn="l" rtl="0" eaLnBrk="1" latinLnBrk="0" hangingPunct="1">
        <a:defRPr kumimoji="0" kern="1200">
          <a:solidFill>
            <a:schemeClr val="tx1"/>
          </a:solidFill>
          <a:latin typeface="+mn-lt"/>
          <a:ea typeface="+mn-ea"/>
          <a:cs typeface="+mn-cs"/>
        </a:defRPr>
      </a:lvl2pPr>
      <a:lvl3pPr marL="910750" algn="l" rtl="0" eaLnBrk="1" latinLnBrk="0" hangingPunct="1">
        <a:defRPr kumimoji="0" kern="1200">
          <a:solidFill>
            <a:schemeClr val="tx1"/>
          </a:solidFill>
          <a:latin typeface="+mn-lt"/>
          <a:ea typeface="+mn-ea"/>
          <a:cs typeface="+mn-cs"/>
        </a:defRPr>
      </a:lvl3pPr>
      <a:lvl4pPr marL="1366140" algn="l" rtl="0" eaLnBrk="1" latinLnBrk="0" hangingPunct="1">
        <a:defRPr kumimoji="0" kern="1200">
          <a:solidFill>
            <a:schemeClr val="tx1"/>
          </a:solidFill>
          <a:latin typeface="+mn-lt"/>
          <a:ea typeface="+mn-ea"/>
          <a:cs typeface="+mn-cs"/>
        </a:defRPr>
      </a:lvl4pPr>
      <a:lvl5pPr marL="1821513" algn="l" rtl="0" eaLnBrk="1" latinLnBrk="0" hangingPunct="1">
        <a:defRPr kumimoji="0" kern="1200">
          <a:solidFill>
            <a:schemeClr val="tx1"/>
          </a:solidFill>
          <a:latin typeface="+mn-lt"/>
          <a:ea typeface="+mn-ea"/>
          <a:cs typeface="+mn-cs"/>
        </a:defRPr>
      </a:lvl5pPr>
      <a:lvl6pPr marL="2276904" algn="l" rtl="0" eaLnBrk="1" latinLnBrk="0" hangingPunct="1">
        <a:defRPr kumimoji="0" kern="1200">
          <a:solidFill>
            <a:schemeClr val="tx1"/>
          </a:solidFill>
          <a:latin typeface="+mn-lt"/>
          <a:ea typeface="+mn-ea"/>
          <a:cs typeface="+mn-cs"/>
        </a:defRPr>
      </a:lvl6pPr>
      <a:lvl7pPr marL="2732275" algn="l" rtl="0" eaLnBrk="1" latinLnBrk="0" hangingPunct="1">
        <a:defRPr kumimoji="0" kern="1200">
          <a:solidFill>
            <a:schemeClr val="tx1"/>
          </a:solidFill>
          <a:latin typeface="+mn-lt"/>
          <a:ea typeface="+mn-ea"/>
          <a:cs typeface="+mn-cs"/>
        </a:defRPr>
      </a:lvl7pPr>
      <a:lvl8pPr marL="3187650" algn="l" rtl="0" eaLnBrk="1" latinLnBrk="0" hangingPunct="1">
        <a:defRPr kumimoji="0" kern="1200">
          <a:solidFill>
            <a:schemeClr val="tx1"/>
          </a:solidFill>
          <a:latin typeface="+mn-lt"/>
          <a:ea typeface="+mn-ea"/>
          <a:cs typeface="+mn-cs"/>
        </a:defRPr>
      </a:lvl8pPr>
      <a:lvl9pPr marL="364301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_yAtOh3yV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nded.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ymind.org.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6T02g5hnT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4RzHx5rw0f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6987026" cy="1377073"/>
          </a:xfrm>
        </p:spPr>
        <p:txBody>
          <a:bodyPr>
            <a:normAutofit fontScale="90000"/>
          </a:bodyPr>
          <a:lstStyle/>
          <a:p>
            <a:pPr algn="ctr"/>
            <a:r>
              <a:rPr lang="en-GB" b="1" u="sng" dirty="0">
                <a:solidFill>
                  <a:schemeClr val="accent2"/>
                </a:solidFill>
              </a:rPr>
              <a:t>‘Helping Your Child Thrive’ Workshop for Parents</a:t>
            </a:r>
          </a:p>
        </p:txBody>
      </p:sp>
      <p:sp>
        <p:nvSpPr>
          <p:cNvPr id="3" name="Text Placeholder 2"/>
          <p:cNvSpPr>
            <a:spLocks noGrp="1"/>
          </p:cNvSpPr>
          <p:nvPr>
            <p:ph type="body" idx="1"/>
          </p:nvPr>
        </p:nvSpPr>
        <p:spPr>
          <a:xfrm>
            <a:off x="683568" y="3212976"/>
            <a:ext cx="6987026" cy="3493513"/>
          </a:xfrm>
        </p:spPr>
        <p:txBody>
          <a:bodyPr/>
          <a:lstStyle/>
          <a:p>
            <a:pPr marL="0" lvl="0" indent="0" algn="ctr" eaLnBrk="0" fontAlgn="base" hangingPunct="0">
              <a:spcAft>
                <a:spcPct val="0"/>
              </a:spcAft>
              <a:buClrTx/>
              <a:buSzTx/>
              <a:buNone/>
              <a:defRPr/>
            </a:pPr>
            <a:r>
              <a:rPr lang="en-US" altLang="en-US" sz="2800" kern="0" dirty="0">
                <a:solidFill>
                  <a:srgbClr val="000000"/>
                </a:solidFill>
                <a:latin typeface="Arial"/>
              </a:rPr>
              <a:t>Primary Mental Health Team</a:t>
            </a:r>
          </a:p>
          <a:p>
            <a:pPr marL="0" lvl="0" indent="0" algn="ctr" eaLnBrk="0" fontAlgn="base" hangingPunct="0">
              <a:spcAft>
                <a:spcPct val="0"/>
              </a:spcAft>
              <a:buClrTx/>
              <a:buSzTx/>
              <a:buNone/>
              <a:defRPr/>
            </a:pPr>
            <a:r>
              <a:rPr lang="en-US" altLang="en-US" sz="2800" kern="0" dirty="0">
                <a:solidFill>
                  <a:srgbClr val="000000"/>
                </a:solidFill>
                <a:latin typeface="Arial"/>
              </a:rPr>
              <a:t> Child and Adolescent Mental Health Service (CAMHS) </a:t>
            </a:r>
          </a:p>
          <a:p>
            <a:endParaRPr lang="en-GB" dirty="0"/>
          </a:p>
        </p:txBody>
      </p:sp>
    </p:spTree>
    <p:extLst>
      <p:ext uri="{BB962C8B-B14F-4D97-AF65-F5344CB8AC3E}">
        <p14:creationId xmlns:p14="http://schemas.microsoft.com/office/powerpoint/2010/main" val="31720569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1962" y="188640"/>
            <a:ext cx="8229600" cy="1143000"/>
          </a:xfrm>
        </p:spPr>
        <p:txBody>
          <a:bodyPr/>
          <a:lstStyle/>
          <a:p>
            <a:pPr algn="ctr">
              <a:defRPr/>
            </a:pPr>
            <a:r>
              <a:rPr lang="en-GB" altLang="en-US" sz="3600" b="1" u="sng" dirty="0" smtClean="0">
                <a:solidFill>
                  <a:schemeClr val="accent2"/>
                </a:solidFill>
              </a:rPr>
              <a:t>5 Ways to Mental Wellbeing</a:t>
            </a:r>
          </a:p>
        </p:txBody>
      </p:sp>
      <p:sp>
        <p:nvSpPr>
          <p:cNvPr id="2" name="Content Placeholder 1"/>
          <p:cNvSpPr>
            <a:spLocks noGrp="1"/>
          </p:cNvSpPr>
          <p:nvPr>
            <p:ph sz="half" idx="1"/>
          </p:nvPr>
        </p:nvSpPr>
        <p:spPr>
          <a:xfrm>
            <a:off x="467544" y="1556792"/>
            <a:ext cx="4038600" cy="3960440"/>
          </a:xfrm>
        </p:spPr>
        <p:txBody>
          <a:bodyPr>
            <a:normAutofit lnSpcReduction="10000"/>
          </a:bodyPr>
          <a:lstStyle/>
          <a:p>
            <a:pPr>
              <a:defRPr/>
            </a:pPr>
            <a:r>
              <a:rPr lang="en-GB" sz="2000" b="1" dirty="0" smtClean="0"/>
              <a:t>Connect </a:t>
            </a:r>
            <a:r>
              <a:rPr lang="en-GB" sz="2000" dirty="0" smtClean="0"/>
              <a:t>– with other people, talk, spend time with family and friends</a:t>
            </a:r>
          </a:p>
          <a:p>
            <a:pPr>
              <a:defRPr/>
            </a:pPr>
            <a:r>
              <a:rPr lang="en-GB" sz="2000" b="1" dirty="0" smtClean="0"/>
              <a:t>Be Active </a:t>
            </a:r>
            <a:r>
              <a:rPr lang="en-GB" sz="2000" dirty="0" smtClean="0"/>
              <a:t>– physical exercise, walking,</a:t>
            </a:r>
          </a:p>
          <a:p>
            <a:pPr>
              <a:defRPr/>
            </a:pPr>
            <a:r>
              <a:rPr lang="en-GB" sz="2000" b="1" dirty="0" smtClean="0"/>
              <a:t>Take Notice </a:t>
            </a:r>
            <a:r>
              <a:rPr lang="en-GB" sz="2000" dirty="0" smtClean="0"/>
              <a:t>– ‘Be in the moment’, notice what’s going on around you in the present</a:t>
            </a:r>
          </a:p>
          <a:p>
            <a:pPr>
              <a:defRPr/>
            </a:pPr>
            <a:r>
              <a:rPr lang="en-GB" sz="2000" b="1" dirty="0" smtClean="0"/>
              <a:t>Learn </a:t>
            </a:r>
            <a:r>
              <a:rPr lang="en-GB" sz="2000" dirty="0" smtClean="0"/>
              <a:t>– do a crossword, read a book, learn a new skill, attend a workshop!</a:t>
            </a:r>
          </a:p>
          <a:p>
            <a:pPr>
              <a:defRPr/>
            </a:pPr>
            <a:r>
              <a:rPr lang="en-GB" sz="2000" b="1" dirty="0" smtClean="0"/>
              <a:t>Give</a:t>
            </a:r>
            <a:r>
              <a:rPr lang="en-GB" sz="2000" dirty="0" smtClean="0"/>
              <a:t> – help others, engage in your community</a:t>
            </a:r>
            <a:endParaRPr lang="en-GB" sz="2000" dirty="0"/>
          </a:p>
        </p:txBody>
      </p:sp>
      <p:sp>
        <p:nvSpPr>
          <p:cNvPr id="3" name="Content Placeholder 2"/>
          <p:cNvSpPr>
            <a:spLocks noGrp="1"/>
          </p:cNvSpPr>
          <p:nvPr>
            <p:ph sz="half" idx="2"/>
          </p:nvPr>
        </p:nvSpPr>
        <p:spPr/>
        <p:txBody>
          <a:bodyPr>
            <a:normAutofit lnSpcReduction="10000"/>
          </a:bodyPr>
          <a:lstStyle/>
          <a:p>
            <a:endParaRPr lang="en-GB"/>
          </a:p>
        </p:txBody>
      </p:sp>
      <p:pic>
        <p:nvPicPr>
          <p:cNvPr id="5" name="Picture 2"/>
          <p:cNvPicPr>
            <a:picLocks noChangeAspect="1" noChangeArrowheads="1"/>
          </p:cNvPicPr>
          <p:nvPr/>
        </p:nvPicPr>
        <p:blipFill>
          <a:blip r:embed="rId3"/>
          <a:srcRect/>
          <a:stretch>
            <a:fillRect/>
          </a:stretch>
        </p:blipFill>
        <p:spPr bwMode="auto">
          <a:xfrm>
            <a:off x="4572000" y="1700808"/>
            <a:ext cx="41044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52222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916238" y="2349500"/>
            <a:ext cx="3311525" cy="2663825"/>
          </a:xfrm>
          <a:prstGeom prst="flowChartManualOperation">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579" name="Text Box 10"/>
          <p:cNvSpPr txBox="1">
            <a:spLocks noChangeArrowheads="1"/>
          </p:cNvSpPr>
          <p:nvPr/>
        </p:nvSpPr>
        <p:spPr bwMode="auto">
          <a:xfrm>
            <a:off x="3348038" y="3055938"/>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a:solidFill>
                  <a:schemeClr val="bg1"/>
                </a:solidFill>
                <a:cs typeface="Arial" pitchFamily="34" charset="0"/>
              </a:rPr>
              <a:t>Vulnerability is shown by the size of the bucket</a:t>
            </a:r>
          </a:p>
        </p:txBody>
      </p:sp>
      <p:sp>
        <p:nvSpPr>
          <p:cNvPr id="24580" name="Text Box 11"/>
          <p:cNvSpPr txBox="1">
            <a:spLocks noChangeArrowheads="1"/>
          </p:cNvSpPr>
          <p:nvPr/>
        </p:nvSpPr>
        <p:spPr bwMode="auto">
          <a:xfrm>
            <a:off x="3794125" y="3046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2400">
              <a:latin typeface="Times New Roman" pitchFamily="18" charset="0"/>
              <a:cs typeface="Times New Roman" pitchFamily="18" charset="0"/>
            </a:endParaRPr>
          </a:p>
        </p:txBody>
      </p:sp>
      <p:sp>
        <p:nvSpPr>
          <p:cNvPr id="40967" name="TextBox 19"/>
          <p:cNvSpPr txBox="1">
            <a:spLocks noChangeArrowheads="1"/>
          </p:cNvSpPr>
          <p:nvPr/>
        </p:nvSpPr>
        <p:spPr bwMode="auto">
          <a:xfrm>
            <a:off x="1331913" y="6308725"/>
            <a:ext cx="6961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1600"/>
          </a:p>
          <a:p>
            <a:endParaRPr lang="en-GB" altLang="en-US" sz="2000"/>
          </a:p>
        </p:txBody>
      </p:sp>
      <p:sp>
        <p:nvSpPr>
          <p:cNvPr id="16" name="TextBox 4"/>
          <p:cNvSpPr txBox="1">
            <a:spLocks noChangeArrowheads="1"/>
          </p:cNvSpPr>
          <p:nvPr/>
        </p:nvSpPr>
        <p:spPr bwMode="auto">
          <a:xfrm>
            <a:off x="2803525" y="1306513"/>
            <a:ext cx="400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000">
                <a:cs typeface="Arial" pitchFamily="34" charset="0"/>
              </a:rPr>
              <a:t> </a:t>
            </a:r>
            <a:r>
              <a:rPr lang="en-GB" altLang="en-US">
                <a:cs typeface="Arial" pitchFamily="34" charset="0"/>
              </a:rPr>
              <a:t>Stress flows into the bucket</a:t>
            </a:r>
          </a:p>
        </p:txBody>
      </p:sp>
      <p:sp>
        <p:nvSpPr>
          <p:cNvPr id="17" name="TextBox 5"/>
          <p:cNvSpPr txBox="1">
            <a:spLocks noChangeArrowheads="1"/>
          </p:cNvSpPr>
          <p:nvPr/>
        </p:nvSpPr>
        <p:spPr bwMode="auto">
          <a:xfrm>
            <a:off x="2281238" y="5162550"/>
            <a:ext cx="67548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cs typeface="Arial" pitchFamily="34" charset="0"/>
              </a:rPr>
              <a:t>       Helpful coping strategies  = tap working lets the stress out</a:t>
            </a:r>
          </a:p>
          <a:p>
            <a:r>
              <a:rPr lang="en-GB" altLang="en-US">
                <a:cs typeface="Arial" pitchFamily="34" charset="0"/>
              </a:rPr>
              <a:t> </a:t>
            </a:r>
          </a:p>
          <a:p>
            <a:r>
              <a:rPr lang="en-GB" altLang="en-US">
                <a:cs typeface="Arial" pitchFamily="34" charset="0"/>
              </a:rPr>
              <a:t>       Unhelpful coping  strategies = tap blocked so water fills             			             bucket and overflows</a:t>
            </a:r>
          </a:p>
          <a:p>
            <a:endParaRPr lang="en-GB" altLang="en-US" sz="2200">
              <a:latin typeface="Helvetica" pitchFamily="34" charset="0"/>
            </a:endParaRPr>
          </a:p>
        </p:txBody>
      </p:sp>
      <p:sp>
        <p:nvSpPr>
          <p:cNvPr id="19" name="TextBox 7"/>
          <p:cNvSpPr txBox="1">
            <a:spLocks noChangeArrowheads="1"/>
          </p:cNvSpPr>
          <p:nvPr/>
        </p:nvSpPr>
        <p:spPr bwMode="auto">
          <a:xfrm>
            <a:off x="6184900" y="2760663"/>
            <a:ext cx="22558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000">
                <a:cs typeface="Arial" pitchFamily="34" charset="0"/>
              </a:rPr>
              <a:t> </a:t>
            </a:r>
            <a:r>
              <a:rPr lang="en-GB" altLang="en-US">
                <a:cs typeface="Arial" pitchFamily="34" charset="0"/>
              </a:rPr>
              <a:t>If the bucket overflows, problems develop - “snapping”</a:t>
            </a:r>
          </a:p>
        </p:txBody>
      </p:sp>
      <p:sp>
        <p:nvSpPr>
          <p:cNvPr id="20" name="Curved Down Arrow 19"/>
          <p:cNvSpPr/>
          <p:nvPr/>
        </p:nvSpPr>
        <p:spPr>
          <a:xfrm>
            <a:off x="5953125" y="1706563"/>
            <a:ext cx="1571625" cy="785812"/>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Down Arrow 20"/>
          <p:cNvSpPr/>
          <p:nvPr/>
        </p:nvSpPr>
        <p:spPr>
          <a:xfrm>
            <a:off x="3859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Down Arrow 21"/>
          <p:cNvSpPr/>
          <p:nvPr/>
        </p:nvSpPr>
        <p:spPr>
          <a:xfrm>
            <a:off x="44307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Down Arrow 22"/>
          <p:cNvSpPr/>
          <p:nvPr/>
        </p:nvSpPr>
        <p:spPr>
          <a:xfrm>
            <a:off x="5002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Curved Down Arrow 23"/>
          <p:cNvSpPr/>
          <p:nvPr/>
        </p:nvSpPr>
        <p:spPr>
          <a:xfrm>
            <a:off x="6024563" y="1414463"/>
            <a:ext cx="1000125" cy="57150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Curved Down Arrow 24"/>
          <p:cNvSpPr/>
          <p:nvPr/>
        </p:nvSpPr>
        <p:spPr>
          <a:xfrm>
            <a:off x="6096000" y="1846263"/>
            <a:ext cx="571500" cy="28575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Cross 25"/>
          <p:cNvSpPr/>
          <p:nvPr/>
        </p:nvSpPr>
        <p:spPr>
          <a:xfrm>
            <a:off x="3208338" y="4076700"/>
            <a:ext cx="500062" cy="292100"/>
          </a:xfrm>
          <a:prstGeom prst="plus">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Curved Right Arrow 26"/>
          <p:cNvSpPr/>
          <p:nvPr/>
        </p:nvSpPr>
        <p:spPr>
          <a:xfrm>
            <a:off x="2500313" y="4221163"/>
            <a:ext cx="500062" cy="936625"/>
          </a:xfrm>
          <a:prstGeom prst="curvedRight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 name="Slide Number Placeholder 1"/>
          <p:cNvSpPr txBox="1">
            <a:spLocks/>
          </p:cNvSpPr>
          <p:nvPr/>
        </p:nvSpPr>
        <p:spPr>
          <a:xfrm>
            <a:off x="8775700" y="6453188"/>
            <a:ext cx="2133600" cy="293687"/>
          </a:xfrm>
          <a:prstGeom prst="rect">
            <a:avLst/>
          </a:prstGeom>
        </p:spPr>
        <p:txBody>
          <a:bodyPr/>
          <a:lstStyle/>
          <a:p>
            <a:pPr fontAlgn="auto">
              <a:spcBef>
                <a:spcPts val="0"/>
              </a:spcBef>
              <a:spcAft>
                <a:spcPts val="0"/>
              </a:spcAft>
              <a:defRPr/>
            </a:pPr>
            <a:fld id="{7B04A4C4-5849-433D-883E-713B049AB96D}" type="slidenum">
              <a:rPr lang="en-GB" sz="1200">
                <a:solidFill>
                  <a:schemeClr val="tx1">
                    <a:tint val="75000"/>
                  </a:schemeClr>
                </a:solidFill>
              </a:rPr>
              <a:pPr fontAlgn="auto">
                <a:spcBef>
                  <a:spcPts val="0"/>
                </a:spcBef>
                <a:spcAft>
                  <a:spcPts val="0"/>
                </a:spcAft>
                <a:defRPr/>
              </a:pPr>
              <a:t>11</a:t>
            </a:fld>
            <a:endParaRPr lang="en-GB" sz="1200" dirty="0">
              <a:solidFill>
                <a:schemeClr val="tx1">
                  <a:tint val="75000"/>
                </a:schemeClr>
              </a:solidFill>
            </a:endParaRPr>
          </a:p>
        </p:txBody>
      </p:sp>
      <p:sp>
        <p:nvSpPr>
          <p:cNvPr id="2" name="Title 1"/>
          <p:cNvSpPr>
            <a:spLocks noGrp="1"/>
          </p:cNvSpPr>
          <p:nvPr>
            <p:ph type="title"/>
          </p:nvPr>
        </p:nvSpPr>
        <p:spPr>
          <a:xfrm>
            <a:off x="420688" y="396705"/>
            <a:ext cx="8305800" cy="936104"/>
          </a:xfrm>
          <a:extLst/>
        </p:spPr>
        <p:txBody>
          <a:bodyPr>
            <a:normAutofit fontScale="90000"/>
          </a:bodyPr>
          <a:lstStyle/>
          <a:p>
            <a:pPr algn="ctr">
              <a:defRPr/>
            </a:pPr>
            <a:r>
              <a:rPr lang="en-GB" sz="6600" b="1" u="sng" dirty="0">
                <a:solidFill>
                  <a:srgbClr val="0070C0"/>
                </a:solidFill>
              </a:rPr>
              <a:t>The Stress Bucket</a:t>
            </a:r>
          </a:p>
        </p:txBody>
      </p:sp>
      <p:sp>
        <p:nvSpPr>
          <p:cNvPr id="30" name="Slide Number Placeholder 1"/>
          <p:cNvSpPr>
            <a:spLocks noGrp="1"/>
          </p:cNvSpPr>
          <p:nvPr>
            <p:ph type="sldNum" sz="quarter" idx="12"/>
          </p:nvPr>
        </p:nvSpPr>
        <p:spPr>
          <a:xfrm>
            <a:off x="323850" y="3338513"/>
            <a:ext cx="2592388" cy="685800"/>
          </a:xfrm>
        </p:spPr>
        <p:txBody>
          <a:bodyPr/>
          <a:lstStyle/>
          <a:p>
            <a:pPr algn="l">
              <a:defRPr/>
            </a:pPr>
            <a:r>
              <a:rPr lang="en-US" altLang="en-US" sz="1600" dirty="0" smtClean="0">
                <a:solidFill>
                  <a:schemeClr val="tx1"/>
                </a:solidFill>
                <a:latin typeface="+mj-lt"/>
                <a:cs typeface="Arial" pitchFamily="34" charset="0"/>
              </a:rPr>
              <a:t>Source</a:t>
            </a:r>
            <a:r>
              <a:rPr lang="en-US" altLang="en-US" sz="1600" dirty="0">
                <a:solidFill>
                  <a:schemeClr val="tx1"/>
                </a:solidFill>
                <a:latin typeface="+mj-lt"/>
                <a:cs typeface="Arial" pitchFamily="34" charset="0"/>
              </a:rPr>
              <a:t>: </a:t>
            </a:r>
            <a:endParaRPr lang="en-US" altLang="en-US" sz="1600" dirty="0" smtClean="0">
              <a:solidFill>
                <a:schemeClr val="tx1"/>
              </a:solidFill>
              <a:latin typeface="+mj-lt"/>
              <a:cs typeface="Arial" pitchFamily="34" charset="0"/>
            </a:endParaRPr>
          </a:p>
          <a:p>
            <a:pPr algn="l">
              <a:defRPr/>
            </a:pPr>
            <a:r>
              <a:rPr lang="en-US" altLang="en-US" sz="1600" dirty="0" err="1" smtClean="0">
                <a:solidFill>
                  <a:schemeClr val="tx1"/>
                </a:solidFill>
                <a:latin typeface="+mj-lt"/>
                <a:cs typeface="Arial" pitchFamily="34" charset="0"/>
              </a:rPr>
              <a:t>Brabban</a:t>
            </a:r>
            <a:r>
              <a:rPr lang="en-US" altLang="en-US" sz="1600" dirty="0" smtClean="0">
                <a:solidFill>
                  <a:schemeClr val="tx1"/>
                </a:solidFill>
                <a:latin typeface="+mj-lt"/>
                <a:cs typeface="Arial" pitchFamily="34" charset="0"/>
              </a:rPr>
              <a:t> &amp; Turkington</a:t>
            </a:r>
            <a:r>
              <a:rPr lang="en-US" altLang="en-US" sz="1600" dirty="0">
                <a:solidFill>
                  <a:schemeClr val="tx1"/>
                </a:solidFill>
                <a:latin typeface="+mj-lt"/>
                <a:cs typeface="Arial" pitchFamily="34" charset="0"/>
              </a:rPr>
              <a:t>, </a:t>
            </a:r>
            <a:r>
              <a:rPr lang="en-US" altLang="en-US" sz="1600" dirty="0" smtClean="0">
                <a:solidFill>
                  <a:schemeClr val="tx1"/>
                </a:solidFill>
                <a:latin typeface="+mj-lt"/>
                <a:cs typeface="Arial" pitchFamily="34" charset="0"/>
              </a:rPr>
              <a:t>2002</a:t>
            </a:r>
            <a:endParaRPr lang="en-GB" sz="1600" dirty="0">
              <a:solidFill>
                <a:schemeClr val="tx1"/>
              </a:solidFill>
              <a:latin typeface="+mj-lt"/>
            </a:endParaRPr>
          </a:p>
        </p:txBody>
      </p:sp>
    </p:spTree>
    <p:extLst>
      <p:ext uri="{BB962C8B-B14F-4D97-AF65-F5344CB8AC3E}">
        <p14:creationId xmlns:p14="http://schemas.microsoft.com/office/powerpoint/2010/main" val="825663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40967"/>
                                        </p:tgtEl>
                                        <p:attrNameLst>
                                          <p:attrName>style.visibility</p:attrName>
                                        </p:attrNameLst>
                                      </p:cBhvr>
                                      <p:to>
                                        <p:strVal val="visible"/>
                                      </p:to>
                                    </p:set>
                                    <p:animEffect transition="in" filter="fade">
                                      <p:cBhvr>
                                        <p:cTn id="41" dur="1000"/>
                                        <p:tgtEl>
                                          <p:spTgt spid="409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16" grpId="0"/>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97" y="138009"/>
            <a:ext cx="8708468" cy="6719991"/>
          </a:xfrm>
        </p:spPr>
        <p:txBody>
          <a:bodyPr/>
          <a:lstStyle/>
          <a:p>
            <a:endParaRPr lang="en-GB" dirty="0"/>
          </a:p>
        </p:txBody>
      </p:sp>
      <p:pic>
        <p:nvPicPr>
          <p:cNvPr id="1026" name="Picture 2" descr="U:\Psychoeducational groups\Anxiety Workshops\ASC info\ASD anxiety trig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398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2656"/>
            <a:ext cx="8229600" cy="1143000"/>
          </a:xfrm>
        </p:spPr>
        <p:txBody>
          <a:bodyPr/>
          <a:lstStyle/>
          <a:p>
            <a:pPr algn="ctr">
              <a:defRPr/>
            </a:pPr>
            <a:r>
              <a:rPr lang="en-GB" sz="3600" b="1" u="sng" dirty="0" smtClean="0">
                <a:solidFill>
                  <a:schemeClr val="accent2"/>
                </a:solidFill>
              </a:rPr>
              <a:t>What Helps?</a:t>
            </a:r>
            <a:endParaRPr lang="en-GB" sz="3600" b="1" u="sng" dirty="0">
              <a:solidFill>
                <a:schemeClr val="accent2"/>
              </a:solidFill>
            </a:endParaRPr>
          </a:p>
        </p:txBody>
      </p:sp>
      <p:sp>
        <p:nvSpPr>
          <p:cNvPr id="3" name="Content Placeholder 2"/>
          <p:cNvSpPr>
            <a:spLocks noGrp="1"/>
          </p:cNvSpPr>
          <p:nvPr>
            <p:ph idx="1"/>
          </p:nvPr>
        </p:nvSpPr>
        <p:spPr/>
        <p:txBody>
          <a:bodyPr/>
          <a:lstStyle/>
          <a:p>
            <a:pPr>
              <a:defRPr/>
            </a:pPr>
            <a:r>
              <a:rPr lang="en-GB" dirty="0" smtClean="0"/>
              <a:t>Think of a time you have recovered from something (illness, life event, </a:t>
            </a:r>
            <a:r>
              <a:rPr lang="en-GB" dirty="0" err="1" smtClean="0"/>
              <a:t>etc</a:t>
            </a:r>
            <a:r>
              <a:rPr lang="en-GB" dirty="0" smtClean="0"/>
              <a:t>). What helped you recover?</a:t>
            </a:r>
            <a:endParaRPr lang="en-GB" dirty="0"/>
          </a:p>
        </p:txBody>
      </p:sp>
      <p:pic>
        <p:nvPicPr>
          <p:cNvPr id="12292" name="Picture 2" descr="C:\Users\vickidunham\AppData\Local\Microsoft\Windows\Temporary Internet Files\Content.IE5\R122Z23Z\post-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284538"/>
            <a:ext cx="3657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53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80120"/>
          </a:xfrm>
        </p:spPr>
        <p:txBody>
          <a:bodyPr/>
          <a:lstStyle/>
          <a:p>
            <a:pPr algn="ctr">
              <a:defRPr/>
            </a:pPr>
            <a:r>
              <a:rPr lang="en-GB" sz="3600" b="1" u="sng" dirty="0" smtClean="0">
                <a:solidFill>
                  <a:schemeClr val="accent2"/>
                </a:solidFill>
              </a:rPr>
              <a:t>Talking About Mental Health</a:t>
            </a:r>
            <a:endParaRPr lang="en-GB" sz="3600" b="1" u="sng" dirty="0">
              <a:solidFill>
                <a:schemeClr val="accent2"/>
              </a:solidFill>
            </a:endParaRPr>
          </a:p>
        </p:txBody>
      </p:sp>
      <p:sp>
        <p:nvSpPr>
          <p:cNvPr id="3" name="Content Placeholder 2"/>
          <p:cNvSpPr>
            <a:spLocks noGrp="1"/>
          </p:cNvSpPr>
          <p:nvPr>
            <p:ph idx="1"/>
          </p:nvPr>
        </p:nvSpPr>
        <p:spPr>
          <a:xfrm>
            <a:off x="457200" y="1484784"/>
            <a:ext cx="8229600" cy="4839816"/>
          </a:xfrm>
        </p:spPr>
        <p:txBody>
          <a:bodyPr/>
          <a:lstStyle/>
          <a:p>
            <a:pPr marL="0" indent="0">
              <a:buFontTx/>
              <a:buNone/>
              <a:defRPr/>
            </a:pPr>
            <a:endParaRPr lang="en-GB" b="1" dirty="0" smtClean="0">
              <a:hlinkClick r:id="rId3"/>
            </a:endParaRPr>
          </a:p>
          <a:p>
            <a:pPr marL="0" indent="0">
              <a:buFontTx/>
              <a:buNone/>
              <a:defRPr/>
            </a:pPr>
            <a:endParaRPr lang="en-GB" b="1" dirty="0">
              <a:hlinkClick r:id="rId3"/>
            </a:endParaRPr>
          </a:p>
          <a:p>
            <a:pPr>
              <a:defRPr/>
            </a:pPr>
            <a:r>
              <a:rPr lang="en-GB" dirty="0">
                <a:hlinkClick r:id="rId3"/>
              </a:rPr>
              <a:t>https://www.youtube.com/watch?v=r_yAtOh3yV0</a:t>
            </a:r>
            <a:endParaRPr lang="en-GB" dirty="0"/>
          </a:p>
          <a:p>
            <a:pPr>
              <a:defRPr/>
            </a:pPr>
            <a:endParaRPr lang="en-GB" dirty="0"/>
          </a:p>
          <a:p>
            <a:pPr>
              <a:defRPr/>
            </a:pPr>
            <a:endParaRPr lang="en-GB" dirty="0"/>
          </a:p>
          <a:p>
            <a:pPr>
              <a:defRPr/>
            </a:pPr>
            <a:r>
              <a:rPr lang="en-GB" sz="2800" dirty="0"/>
              <a:t>Anna Freud National Centre for Children and Families</a:t>
            </a:r>
          </a:p>
          <a:p>
            <a:pPr>
              <a:defRPr/>
            </a:pPr>
            <a:endParaRPr lang="en-GB" dirty="0"/>
          </a:p>
        </p:txBody>
      </p:sp>
    </p:spTree>
    <p:extLst>
      <p:ext uri="{BB962C8B-B14F-4D97-AF65-F5344CB8AC3E}">
        <p14:creationId xmlns:p14="http://schemas.microsoft.com/office/powerpoint/2010/main" val="283965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975"/>
          </a:xfrm>
        </p:spPr>
        <p:txBody>
          <a:bodyPr/>
          <a:lstStyle/>
          <a:p>
            <a:pPr algn="ctr">
              <a:defRPr/>
            </a:pPr>
            <a:r>
              <a:rPr lang="en-GB" sz="3600" b="1" u="sng" dirty="0" smtClean="0">
                <a:solidFill>
                  <a:schemeClr val="accent2"/>
                </a:solidFill>
              </a:rPr>
              <a:t>How to Talk and How to Listen</a:t>
            </a:r>
            <a:endParaRPr lang="en-GB" sz="3600" b="1" u="sng" dirty="0">
              <a:solidFill>
                <a:schemeClr val="accent2"/>
              </a:solidFill>
            </a:endParaRPr>
          </a:p>
        </p:txBody>
      </p:sp>
      <p:sp>
        <p:nvSpPr>
          <p:cNvPr id="3" name="Content Placeholder 2"/>
          <p:cNvSpPr>
            <a:spLocks noGrp="1"/>
          </p:cNvSpPr>
          <p:nvPr>
            <p:ph idx="1"/>
          </p:nvPr>
        </p:nvSpPr>
        <p:spPr>
          <a:xfrm>
            <a:off x="467544" y="1556792"/>
            <a:ext cx="8229600" cy="3960813"/>
          </a:xfrm>
        </p:spPr>
        <p:txBody>
          <a:bodyPr/>
          <a:lstStyle/>
          <a:p>
            <a:pPr>
              <a:defRPr/>
            </a:pPr>
            <a:r>
              <a:rPr lang="en-GB" sz="2400" dirty="0" smtClean="0"/>
              <a:t>Make talking about mental health a normal everyday part of life</a:t>
            </a:r>
          </a:p>
          <a:p>
            <a:pPr>
              <a:defRPr/>
            </a:pPr>
            <a:r>
              <a:rPr lang="en-GB" sz="2400" dirty="0" smtClean="0"/>
              <a:t>Give it your full attention and take it seriously</a:t>
            </a:r>
          </a:p>
          <a:p>
            <a:pPr>
              <a:defRPr/>
            </a:pPr>
            <a:r>
              <a:rPr lang="en-GB" sz="2400" dirty="0" smtClean="0"/>
              <a:t>Positive body language</a:t>
            </a:r>
          </a:p>
          <a:p>
            <a:pPr>
              <a:defRPr/>
            </a:pPr>
            <a:r>
              <a:rPr lang="en-GB" sz="2400" dirty="0" smtClean="0"/>
              <a:t>Ask open questions</a:t>
            </a:r>
          </a:p>
          <a:p>
            <a:pPr>
              <a:defRPr/>
            </a:pPr>
            <a:r>
              <a:rPr lang="en-GB" sz="2400" dirty="0" smtClean="0"/>
              <a:t>Stay calm</a:t>
            </a:r>
          </a:p>
          <a:p>
            <a:pPr>
              <a:defRPr/>
            </a:pPr>
            <a:r>
              <a:rPr lang="en-GB" sz="2400" dirty="0" smtClean="0"/>
              <a:t>Offer empathy rather than solutions</a:t>
            </a:r>
          </a:p>
          <a:p>
            <a:pPr>
              <a:defRPr/>
            </a:pPr>
            <a:r>
              <a:rPr lang="en-GB" sz="2400" dirty="0" smtClean="0"/>
              <a:t>Encourage your child to think of what might help (give them control)</a:t>
            </a:r>
          </a:p>
        </p:txBody>
      </p:sp>
    </p:spTree>
    <p:extLst>
      <p:ext uri="{BB962C8B-B14F-4D97-AF65-F5344CB8AC3E}">
        <p14:creationId xmlns:p14="http://schemas.microsoft.com/office/powerpoint/2010/main" val="88379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noAutofit/>
          </a:bodyPr>
          <a:lstStyle/>
          <a:p>
            <a:pPr algn="ctr"/>
            <a:r>
              <a:rPr lang="en-GB" sz="3600" b="1" u="sng" dirty="0" smtClean="0">
                <a:solidFill>
                  <a:srgbClr val="00B0F0"/>
                </a:solidFill>
              </a:rPr>
              <a:t>How to Help Your Child Develop Resilience</a:t>
            </a:r>
            <a:endParaRPr lang="en-GB" sz="3600" b="1" u="sng" dirty="0">
              <a:solidFill>
                <a:srgbClr val="00B0F0"/>
              </a:solidFill>
            </a:endParaRPr>
          </a:p>
        </p:txBody>
      </p:sp>
      <p:sp>
        <p:nvSpPr>
          <p:cNvPr id="3" name="Content Placeholder 2"/>
          <p:cNvSpPr>
            <a:spLocks noGrp="1"/>
          </p:cNvSpPr>
          <p:nvPr>
            <p:ph idx="1"/>
          </p:nvPr>
        </p:nvSpPr>
        <p:spPr>
          <a:xfrm>
            <a:off x="0" y="1935480"/>
            <a:ext cx="9036496" cy="4389120"/>
          </a:xfrm>
        </p:spPr>
        <p:txBody>
          <a:bodyPr/>
          <a:lstStyle/>
          <a:p>
            <a:pPr lvl="1" eaLnBrk="0" fontAlgn="base" hangingPunct="0">
              <a:spcBef>
                <a:spcPct val="0"/>
              </a:spcBef>
              <a:spcAft>
                <a:spcPct val="0"/>
              </a:spcAft>
              <a:buFont typeface="Arial" panose="020B0604020202020204" pitchFamily="34" charset="0"/>
              <a:buChar char="•"/>
            </a:pPr>
            <a:r>
              <a:rPr lang="en-GB" b="1" dirty="0">
                <a:solidFill>
                  <a:srgbClr val="FF0000"/>
                </a:solidFill>
              </a:rPr>
              <a:t>Positive Attention- </a:t>
            </a:r>
            <a:r>
              <a:rPr lang="en-GB" dirty="0">
                <a:latin typeface="Arial" charset="0"/>
              </a:rPr>
              <a:t>catch them doing something good</a:t>
            </a:r>
          </a:p>
          <a:p>
            <a:pPr lvl="1" eaLnBrk="0" fontAlgn="base" hangingPunct="0">
              <a:spcBef>
                <a:spcPct val="0"/>
              </a:spcBef>
              <a:spcAft>
                <a:spcPct val="0"/>
              </a:spcAft>
              <a:buFont typeface="Arial" panose="020B0604020202020204" pitchFamily="34" charset="0"/>
              <a:buChar char="•"/>
            </a:pPr>
            <a:r>
              <a:rPr lang="en-GB" b="1" dirty="0">
                <a:solidFill>
                  <a:srgbClr val="FF0000"/>
                </a:solidFill>
              </a:rPr>
              <a:t>Labelled Praise</a:t>
            </a:r>
            <a:r>
              <a:rPr lang="en-GB" b="1" dirty="0">
                <a:solidFill>
                  <a:srgbClr val="0070C0"/>
                </a:solidFill>
              </a:rPr>
              <a:t> - </a:t>
            </a:r>
            <a:r>
              <a:rPr lang="en-GB" dirty="0">
                <a:latin typeface="Arial" charset="0"/>
              </a:rPr>
              <a:t>be specific about what you have liked i.e. ‘you walked to the house so nicely’, rather than ‘you’ve been good’</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Rewards</a:t>
            </a:r>
            <a:r>
              <a:rPr lang="en-GB" dirty="0">
                <a:solidFill>
                  <a:srgbClr val="FF0000"/>
                </a:solidFill>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more powerful than consequences</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Enjoyable activities – </a:t>
            </a:r>
            <a:r>
              <a:rPr lang="en-GB" dirty="0">
                <a:latin typeface="Arial" panose="020B0604020202020204" pitchFamily="34" charset="0"/>
                <a:cs typeface="Arial" panose="020B0604020202020204" pitchFamily="34" charset="0"/>
              </a:rPr>
              <a:t>having fun lifts our mood </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Help them to achieve </a:t>
            </a:r>
            <a:r>
              <a:rPr lang="en-GB" dirty="0">
                <a:latin typeface="Arial" panose="020B0604020202020204" pitchFamily="34" charset="0"/>
                <a:cs typeface="Arial" panose="020B0604020202020204" pitchFamily="34" charset="0"/>
              </a:rPr>
              <a:t>– builds self esteem</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Plan for success</a:t>
            </a:r>
            <a:r>
              <a:rPr lang="en-GB" b="1"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visual clues, </a:t>
            </a:r>
            <a:r>
              <a:rPr lang="en-GB" dirty="0" smtClean="0">
                <a:latin typeface="Arial" panose="020B0604020202020204" pitchFamily="34" charset="0"/>
                <a:cs typeface="Arial" panose="020B0604020202020204" pitchFamily="34" charset="0"/>
              </a:rPr>
              <a:t>preparation, choices</a:t>
            </a:r>
            <a:r>
              <a:rPr lang="en-GB" dirty="0" smtClean="0">
                <a:solidFill>
                  <a:srgbClr val="0070C0"/>
                </a:solidFill>
                <a:latin typeface="Arial" panose="020B0604020202020204" pitchFamily="34" charset="0"/>
                <a:cs typeface="Arial" panose="020B0604020202020204" pitchFamily="34" charset="0"/>
              </a:rPr>
              <a:t> </a:t>
            </a:r>
            <a:endParaRPr lang="en-GB" dirty="0">
              <a:solidFill>
                <a:srgbClr val="0070C0"/>
              </a:solidFill>
              <a:latin typeface="Arial" panose="020B0604020202020204" pitchFamily="34" charset="0"/>
              <a:cs typeface="Arial" panose="020B0604020202020204" pitchFamily="34" charset="0"/>
            </a:endParaRP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Clear boundaries </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makes life more predictable</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Help your child to understand / express emotions  </a:t>
            </a:r>
          </a:p>
          <a:p>
            <a:endParaRPr lang="en-GB" dirty="0"/>
          </a:p>
        </p:txBody>
      </p:sp>
    </p:spTree>
    <p:extLst>
      <p:ext uri="{BB962C8B-B14F-4D97-AF65-F5344CB8AC3E}">
        <p14:creationId xmlns:p14="http://schemas.microsoft.com/office/powerpoint/2010/main" val="329819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normAutofit/>
          </a:bodyPr>
          <a:lstStyle/>
          <a:p>
            <a:pPr algn="ctr"/>
            <a:r>
              <a:rPr lang="en-GB" sz="3600" b="1" u="sng" dirty="0" smtClean="0">
                <a:solidFill>
                  <a:srgbClr val="00B0F0"/>
                </a:solidFill>
              </a:rPr>
              <a:t>CAMHS Referral Criteria</a:t>
            </a:r>
            <a:endParaRPr lang="en-GB" sz="3600" b="1" u="sng" dirty="0">
              <a:solidFill>
                <a:srgbClr val="00B0F0"/>
              </a:solidFill>
            </a:endParaRPr>
          </a:p>
        </p:txBody>
      </p:sp>
      <p:sp>
        <p:nvSpPr>
          <p:cNvPr id="3" name="Content Placeholder 2"/>
          <p:cNvSpPr>
            <a:spLocks noGrp="1"/>
          </p:cNvSpPr>
          <p:nvPr>
            <p:ph idx="1"/>
          </p:nvPr>
        </p:nvSpPr>
        <p:spPr>
          <a:xfrm>
            <a:off x="457200" y="1772816"/>
            <a:ext cx="8229600" cy="4551784"/>
          </a:xfrm>
        </p:spPr>
        <p:txBody>
          <a:bodyPr/>
          <a:lstStyle/>
          <a:p>
            <a:r>
              <a:rPr lang="en-GB" dirty="0" smtClean="0"/>
              <a:t>Significant anxiety and/or low mood that’s impacting every day life</a:t>
            </a:r>
          </a:p>
          <a:p>
            <a:r>
              <a:rPr lang="en-GB" dirty="0" smtClean="0"/>
              <a:t>Regular self harm with thoughts of suicide</a:t>
            </a:r>
          </a:p>
          <a:p>
            <a:r>
              <a:rPr lang="en-GB" dirty="0" smtClean="0"/>
              <a:t>Significantly restricting food intake / binge eating</a:t>
            </a:r>
          </a:p>
          <a:p>
            <a:r>
              <a:rPr lang="en-GB" dirty="0" smtClean="0"/>
              <a:t>Severe reaction to traumatic event(s)</a:t>
            </a:r>
          </a:p>
          <a:p>
            <a:endParaRPr lang="en-GB" dirty="0"/>
          </a:p>
        </p:txBody>
      </p:sp>
      <p:pic>
        <p:nvPicPr>
          <p:cNvPr id="4" name="Picture 5" descr="C:\Users\moyasanders\Desktop\MHC\mhc wellness-continuum.png"/>
          <p:cNvPicPr>
            <a:picLocks noChangeAspect="1" noChangeArrowheads="1"/>
          </p:cNvPicPr>
          <p:nvPr/>
        </p:nvPicPr>
        <p:blipFill>
          <a:blip r:embed="rId2"/>
          <a:srcRect/>
          <a:stretch>
            <a:fillRect/>
          </a:stretch>
        </p:blipFill>
        <p:spPr>
          <a:xfrm>
            <a:off x="-9879" y="4077072"/>
            <a:ext cx="9153879" cy="27809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73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188640"/>
            <a:ext cx="9177338" cy="1125538"/>
          </a:xfrm>
        </p:spPr>
        <p:txBody>
          <a:bodyPr>
            <a:normAutofit/>
          </a:bodyPr>
          <a:lstStyle/>
          <a:p>
            <a:pPr algn="ctr">
              <a:defRPr/>
            </a:pPr>
            <a:r>
              <a:rPr lang="en-GB" altLang="en-US" sz="3200" b="1" dirty="0" smtClean="0"/>
              <a:t>			</a:t>
            </a:r>
            <a:br>
              <a:rPr lang="en-GB" altLang="en-US" sz="3200" b="1" dirty="0" smtClean="0"/>
            </a:br>
            <a:r>
              <a:rPr lang="en-GB" altLang="en-US" sz="3600" b="1" u="sng" dirty="0" smtClean="0">
                <a:solidFill>
                  <a:srgbClr val="00B0F0"/>
                </a:solidFill>
              </a:rPr>
              <a:t>Stepped Approach to Supporting Your child</a:t>
            </a:r>
          </a:p>
        </p:txBody>
      </p:sp>
      <p:sp>
        <p:nvSpPr>
          <p:cNvPr id="45059" name="Content Placeholder 2"/>
          <p:cNvSpPr>
            <a:spLocks noGrp="1"/>
          </p:cNvSpPr>
          <p:nvPr>
            <p:ph idx="1"/>
          </p:nvPr>
        </p:nvSpPr>
        <p:spPr>
          <a:xfrm>
            <a:off x="539552" y="1844824"/>
            <a:ext cx="7886700" cy="4008363"/>
          </a:xfrm>
        </p:spPr>
        <p:txBody>
          <a:bodyPr>
            <a:normAutofit lnSpcReduction="10000"/>
          </a:bodyPr>
          <a:lstStyle/>
          <a:p>
            <a:pPr marL="0" indent="0">
              <a:buFontTx/>
              <a:buNone/>
              <a:defRPr/>
            </a:pPr>
            <a:r>
              <a:rPr lang="en-GB" altLang="en-US" sz="2400" b="1" dirty="0" smtClean="0"/>
              <a:t>Step 1 – </a:t>
            </a:r>
            <a:r>
              <a:rPr lang="en-GB" altLang="en-US" sz="2400" dirty="0" smtClean="0"/>
              <a:t>Talk, listen, empathise, encourage your child to find their own solutions and build resilience</a:t>
            </a:r>
          </a:p>
          <a:p>
            <a:pPr marL="0" indent="0">
              <a:buFontTx/>
              <a:buNone/>
              <a:defRPr/>
            </a:pPr>
            <a:r>
              <a:rPr lang="en-GB" altLang="en-US" sz="2400" b="1" dirty="0" smtClean="0"/>
              <a:t>Step 2 </a:t>
            </a:r>
            <a:r>
              <a:rPr lang="en-GB" altLang="en-US" sz="2400" dirty="0" smtClean="0"/>
              <a:t>- </a:t>
            </a:r>
            <a:r>
              <a:rPr lang="en-GB" altLang="en-US" sz="2400" b="1" dirty="0" err="1" smtClean="0"/>
              <a:t>MindEd</a:t>
            </a:r>
            <a:r>
              <a:rPr lang="en-GB" altLang="en-US" sz="2400" dirty="0" smtClean="0"/>
              <a:t> – over 300 topics about mental health for parents (and professionals) </a:t>
            </a:r>
            <a:r>
              <a:rPr lang="en-GB" altLang="en-US" sz="2400" dirty="0" smtClean="0">
                <a:hlinkClick r:id="rId3"/>
              </a:rPr>
              <a:t> www.minded.org.uk</a:t>
            </a:r>
            <a:endParaRPr lang="en-GB" altLang="en-US" sz="2400" dirty="0" smtClean="0"/>
          </a:p>
          <a:p>
            <a:pPr marL="0" indent="0">
              <a:buFontTx/>
              <a:buNone/>
              <a:defRPr/>
            </a:pPr>
            <a:r>
              <a:rPr lang="en-GB" altLang="en-US" sz="2400" b="1" dirty="0" smtClean="0"/>
              <a:t>Step 3 </a:t>
            </a:r>
            <a:r>
              <a:rPr lang="en-GB" altLang="en-US" sz="2400" dirty="0" smtClean="0"/>
              <a:t>- </a:t>
            </a:r>
            <a:r>
              <a:rPr lang="en-GB" altLang="en-US" sz="2400" b="1" dirty="0" smtClean="0"/>
              <a:t>CAMHS website </a:t>
            </a:r>
            <a:r>
              <a:rPr lang="en-GB" altLang="en-US" sz="2400" dirty="0" smtClean="0">
                <a:hlinkClick r:id="rId4"/>
              </a:rPr>
              <a:t>www.mymind.org.uk</a:t>
            </a:r>
            <a:r>
              <a:rPr lang="en-GB" altLang="en-US" sz="2400" dirty="0" smtClean="0"/>
              <a:t> for resources</a:t>
            </a:r>
          </a:p>
          <a:p>
            <a:pPr marL="0" indent="0">
              <a:buFontTx/>
              <a:buNone/>
              <a:defRPr/>
            </a:pPr>
            <a:r>
              <a:rPr lang="en-GB" altLang="en-US" sz="2400" b="1" dirty="0" smtClean="0"/>
              <a:t>Whilst </a:t>
            </a:r>
            <a:r>
              <a:rPr lang="en-GB" altLang="en-US" sz="2400" dirty="0" smtClean="0"/>
              <a:t>– Liaising with school to develop support plans</a:t>
            </a:r>
          </a:p>
          <a:p>
            <a:pPr marL="0" indent="0">
              <a:buFontTx/>
              <a:buNone/>
              <a:defRPr/>
            </a:pPr>
            <a:r>
              <a:rPr lang="en-GB" altLang="en-US" sz="2400" b="1" dirty="0" smtClean="0"/>
              <a:t>Still Concerned? </a:t>
            </a:r>
            <a:r>
              <a:rPr lang="en-GB" altLang="en-US" sz="2400" dirty="0" smtClean="0"/>
              <a:t>- </a:t>
            </a:r>
            <a:r>
              <a:rPr lang="en-GB" altLang="en-US" sz="2400" b="1" dirty="0" smtClean="0"/>
              <a:t>CAMHS Advice Line </a:t>
            </a:r>
            <a:r>
              <a:rPr lang="en-GB" altLang="en-US" sz="2400" dirty="0" smtClean="0"/>
              <a:t>– </a:t>
            </a:r>
            <a:r>
              <a:rPr lang="en-GB" altLang="en-US" sz="2400" b="1" u="sng" dirty="0" smtClean="0">
                <a:solidFill>
                  <a:srgbClr val="4597A0"/>
                </a:solidFill>
              </a:rPr>
              <a:t>0151 488 8453 </a:t>
            </a:r>
            <a:r>
              <a:rPr lang="en-GB" altLang="en-US" sz="2400" dirty="0" smtClean="0"/>
              <a:t>(9am -10pm Mon – Friday, 12-8pm weekends and bank holidays)</a:t>
            </a:r>
          </a:p>
          <a:p>
            <a:pPr marL="457200" indent="-457200">
              <a:defRPr/>
            </a:pPr>
            <a:endParaRPr lang="en-GB" altLang="en-US" sz="2000" dirty="0" smtClean="0"/>
          </a:p>
        </p:txBody>
      </p:sp>
    </p:spTree>
    <p:extLst>
      <p:ext uri="{BB962C8B-B14F-4D97-AF65-F5344CB8AC3E}">
        <p14:creationId xmlns:p14="http://schemas.microsoft.com/office/powerpoint/2010/main" val="267685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pPr algn="ctr">
              <a:defRPr/>
            </a:pPr>
            <a:r>
              <a:rPr lang="en-GB" sz="3600" b="1" u="sng" dirty="0" smtClean="0">
                <a:solidFill>
                  <a:schemeClr val="accent2"/>
                </a:solidFill>
              </a:rPr>
              <a:t>Mindfulness</a:t>
            </a:r>
            <a:endParaRPr lang="en-GB" sz="3600" b="1" u="sng" dirty="0">
              <a:solidFill>
                <a:schemeClr val="accent2"/>
              </a:solidFill>
            </a:endParaRPr>
          </a:p>
        </p:txBody>
      </p:sp>
      <p:sp>
        <p:nvSpPr>
          <p:cNvPr id="3" name="Content Placeholder 2"/>
          <p:cNvSpPr>
            <a:spLocks noGrp="1"/>
          </p:cNvSpPr>
          <p:nvPr>
            <p:ph idx="1"/>
          </p:nvPr>
        </p:nvSpPr>
        <p:spPr/>
        <p:txBody>
          <a:bodyPr/>
          <a:lstStyle/>
          <a:p>
            <a:pPr marL="0" indent="0" algn="ctr">
              <a:buFontTx/>
              <a:buNone/>
              <a:defRPr/>
            </a:pPr>
            <a:r>
              <a:rPr lang="en-GB" dirty="0" smtClean="0">
                <a:hlinkClick r:id="rId3"/>
              </a:rPr>
              <a:t>3 </a:t>
            </a:r>
            <a:r>
              <a:rPr lang="en-GB" smtClean="0">
                <a:hlinkClick r:id="rId3"/>
              </a:rPr>
              <a:t>min body scan</a:t>
            </a:r>
            <a:endParaRPr lang="en-GB" dirty="0">
              <a:hlinkClick r:id="rId3"/>
            </a:endParaRPr>
          </a:p>
          <a:p>
            <a:pPr>
              <a:defRPr/>
            </a:pPr>
            <a:r>
              <a:rPr lang="en-GB" dirty="0"/>
              <a:t>https://www.youtube.com/watch?v=ihwcw_ofuME</a:t>
            </a:r>
          </a:p>
          <a:p>
            <a:pPr>
              <a:defRPr/>
            </a:pPr>
            <a:endParaRPr lang="en-GB" dirty="0"/>
          </a:p>
        </p:txBody>
      </p:sp>
      <p:pic>
        <p:nvPicPr>
          <p:cNvPr id="16388" name="Picture 6" descr="C:\Users\vickidunham\AppData\Local\Microsoft\Windows\Temporary Internet Files\Content.IE5\QIXUJQ9C\mindfulness-pos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668" y="3140968"/>
            <a:ext cx="4543971"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7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algn="ctr">
              <a:defRPr/>
            </a:pPr>
            <a:r>
              <a:rPr lang="en-GB" sz="4000" b="1" u="sng" dirty="0" smtClean="0">
                <a:solidFill>
                  <a:schemeClr val="accent2"/>
                </a:solidFill>
              </a:rPr>
              <a:t>What to Expect from Today…</a:t>
            </a:r>
            <a:endParaRPr lang="en-GB" sz="4000" b="1" u="sng" dirty="0">
              <a:solidFill>
                <a:schemeClr val="accent2"/>
              </a:solidFill>
            </a:endParaRPr>
          </a:p>
        </p:txBody>
      </p:sp>
      <p:sp>
        <p:nvSpPr>
          <p:cNvPr id="3" name="Content Placeholder 2"/>
          <p:cNvSpPr>
            <a:spLocks noGrp="1"/>
          </p:cNvSpPr>
          <p:nvPr>
            <p:ph idx="1"/>
          </p:nvPr>
        </p:nvSpPr>
        <p:spPr>
          <a:xfrm>
            <a:off x="539552" y="2276872"/>
            <a:ext cx="8229600" cy="4389120"/>
          </a:xfrm>
        </p:spPr>
        <p:txBody>
          <a:bodyPr/>
          <a:lstStyle/>
          <a:p>
            <a:pPr>
              <a:defRPr/>
            </a:pPr>
            <a:r>
              <a:rPr lang="en-GB" sz="2800" dirty="0" smtClean="0"/>
              <a:t>Ideas on how to build your child’s resilience</a:t>
            </a:r>
          </a:p>
          <a:p>
            <a:pPr>
              <a:defRPr/>
            </a:pPr>
            <a:r>
              <a:rPr lang="en-GB" sz="2800" dirty="0" smtClean="0"/>
              <a:t>To know what to look out for regarding your child’s mental health</a:t>
            </a:r>
          </a:p>
          <a:p>
            <a:pPr>
              <a:defRPr/>
            </a:pPr>
            <a:r>
              <a:rPr lang="en-GB" sz="2800" dirty="0" smtClean="0"/>
              <a:t>Ideas on talking to your child about mental health</a:t>
            </a:r>
            <a:endParaRPr lang="en-GB" sz="2800" dirty="0"/>
          </a:p>
        </p:txBody>
      </p:sp>
      <p:pic>
        <p:nvPicPr>
          <p:cNvPr id="4100" name="Picture 4" descr="C:\Users\vickidunham\AppData\Local\Microsoft\Windows\Temporary Internet Files\Content.IE5\22SDUY5Q\la-ide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509120"/>
            <a:ext cx="15462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defRPr/>
            </a:pPr>
            <a:r>
              <a:rPr lang="en-GB" altLang="en-US" sz="3600" b="1" u="sng" dirty="0" smtClean="0">
                <a:solidFill>
                  <a:schemeClr val="accent2"/>
                </a:solidFill>
              </a:rPr>
              <a:t>Thank you!</a:t>
            </a:r>
            <a:endParaRPr lang="en-GB" altLang="en-US" sz="3600" b="1" u="sng" dirty="0">
              <a:solidFill>
                <a:schemeClr val="accent2"/>
              </a:solidFill>
            </a:endParaRPr>
          </a:p>
        </p:txBody>
      </p:sp>
      <p:sp>
        <p:nvSpPr>
          <p:cNvPr id="2" name="Content Placeholder 1"/>
          <p:cNvSpPr>
            <a:spLocks noGrp="1"/>
          </p:cNvSpPr>
          <p:nvPr>
            <p:ph idx="1"/>
          </p:nvPr>
        </p:nvSpPr>
        <p:spPr/>
        <p:txBody>
          <a:bodyPr/>
          <a:lstStyle/>
          <a:p>
            <a:pPr>
              <a:defRPr/>
            </a:pPr>
            <a:r>
              <a:rPr lang="en-GB" sz="2800" dirty="0" smtClean="0"/>
              <a:t>Any questions?</a:t>
            </a:r>
          </a:p>
          <a:p>
            <a:pPr>
              <a:defRPr/>
            </a:pPr>
            <a:r>
              <a:rPr lang="en-GB" sz="2800" dirty="0" smtClean="0"/>
              <a:t>Please complete our evaluations</a:t>
            </a:r>
          </a:p>
          <a:p>
            <a:pPr>
              <a:defRPr/>
            </a:pPr>
            <a:r>
              <a:rPr lang="en-GB" sz="2800" dirty="0" smtClean="0"/>
              <a:t>Interested in ‘train the trainer training’? Leave details on evaluation and we will be in touch!</a:t>
            </a:r>
          </a:p>
          <a:p>
            <a:pPr>
              <a:defRPr/>
            </a:pPr>
            <a:endParaRPr lang="en-GB" dirty="0" smtClean="0"/>
          </a:p>
          <a:p>
            <a:pPr marL="0" indent="0">
              <a:buFontTx/>
              <a:buNone/>
              <a:defRPr/>
            </a:pPr>
            <a:endParaRPr lang="en-GB" dirty="0"/>
          </a:p>
        </p:txBody>
      </p:sp>
      <p:pic>
        <p:nvPicPr>
          <p:cNvPr id="7" name="Content Placeholder 4" descr="http://cwpcamhscentre.mymind.org.uk/wp-content/themes/simplicius/images/mymind_header_logo.png"/>
          <p:cNvPicPr>
            <a:picLocks noChangeAspect="1" noChangeArrowheads="1"/>
          </p:cNvPicPr>
          <p:nvPr/>
        </p:nvPicPr>
        <p:blipFill>
          <a:blip r:embed="rId3"/>
          <a:srcRect/>
          <a:stretch>
            <a:fillRect/>
          </a:stretch>
        </p:blipFill>
        <p:spPr bwMode="auto">
          <a:xfrm>
            <a:off x="4516229" y="4437112"/>
            <a:ext cx="2600325"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277795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dirty="0" smtClean="0"/>
              <a:t>What is Wirral CAMHS? </a:t>
            </a:r>
            <a:endParaRPr lang="en-GB" dirty="0"/>
          </a:p>
        </p:txBody>
      </p:sp>
      <p:pic>
        <p:nvPicPr>
          <p:cNvPr id="6" name="Picture 2" descr="Z:\ho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38"/>
            <a:ext cx="9143999"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787654" y="2672467"/>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8" name="Rectangle 7"/>
          <p:cNvSpPr/>
          <p:nvPr/>
        </p:nvSpPr>
        <p:spPr>
          <a:xfrm>
            <a:off x="7370947" y="2060848"/>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9" name="Rectangle 8"/>
          <p:cNvSpPr/>
          <p:nvPr/>
        </p:nvSpPr>
        <p:spPr>
          <a:xfrm>
            <a:off x="6586406" y="3213870"/>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0" name="Rectangle 9"/>
          <p:cNvSpPr/>
          <p:nvPr/>
        </p:nvSpPr>
        <p:spPr>
          <a:xfrm>
            <a:off x="6739129" y="3769620"/>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1" name="Rectangle 10"/>
          <p:cNvSpPr/>
          <p:nvPr/>
        </p:nvSpPr>
        <p:spPr>
          <a:xfrm>
            <a:off x="4788024" y="4723482"/>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sp>
        <p:nvSpPr>
          <p:cNvPr id="12" name="Rectangle 11"/>
          <p:cNvSpPr/>
          <p:nvPr/>
        </p:nvSpPr>
        <p:spPr>
          <a:xfrm>
            <a:off x="539552" y="2919374"/>
            <a:ext cx="882826" cy="230832"/>
          </a:xfrm>
          <a:prstGeom prst="rect">
            <a:avLst/>
          </a:prstGeom>
          <a:noFill/>
          <a:ln>
            <a:solidFill>
              <a:srgbClr val="0070C0"/>
            </a:solidFill>
          </a:ln>
        </p:spPr>
        <p:txBody>
          <a:bodyPr>
            <a:spAutoFit/>
          </a:bodyPr>
          <a:lstStyle/>
          <a:p>
            <a:pPr algn="ctr">
              <a:defRPr/>
            </a:pPr>
            <a:r>
              <a:rPr lang="en-US" sz="900" dirty="0">
                <a:ln w="10541" cmpd="sng">
                  <a:solidFill>
                    <a:srgbClr val="0070C0"/>
                  </a:solidFill>
                  <a:prstDash val="solid"/>
                </a:ln>
                <a:solidFill>
                  <a:srgbClr val="0070C0"/>
                </a:solidFill>
              </a:rPr>
              <a:t>LD CAMHS</a:t>
            </a:r>
          </a:p>
        </p:txBody>
      </p:sp>
      <p:pic>
        <p:nvPicPr>
          <p:cNvPr id="1026" name="Picture 2" descr="C:\Users\vickidunham\AppData\Local\Microsoft\Windows\Temporary Internet Files\Content.IE5\LM0GLTDE\daily-mee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27613"/>
            <a:ext cx="4571998" cy="19273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ickidunham\AppData\Local\Microsoft\Windows\Temporary Internet Files\Content.IE5\LM0GLTDE\daily-mee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27613"/>
            <a:ext cx="4572000"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07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30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300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300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3000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300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404664"/>
            <a:ext cx="8229600" cy="1143000"/>
          </a:xfrm>
        </p:spPr>
        <p:txBody>
          <a:bodyPr/>
          <a:lstStyle/>
          <a:p>
            <a:pPr algn="ctr">
              <a:defRPr/>
            </a:pPr>
            <a:r>
              <a:rPr lang="en-US" altLang="en-US" b="1" u="sng" dirty="0" smtClean="0">
                <a:solidFill>
                  <a:schemeClr val="accent2"/>
                </a:solidFill>
              </a:rPr>
              <a:t>What is Mental Health?</a:t>
            </a:r>
            <a:r>
              <a:rPr lang="en-US" altLang="en-US" dirty="0" smtClean="0"/>
              <a:t> </a:t>
            </a:r>
          </a:p>
        </p:txBody>
      </p:sp>
      <p:sp>
        <p:nvSpPr>
          <p:cNvPr id="5123" name="Content Placeholder 2"/>
          <p:cNvSpPr>
            <a:spLocks noGrp="1"/>
          </p:cNvSpPr>
          <p:nvPr>
            <p:ph idx="1"/>
          </p:nvPr>
        </p:nvSpPr>
        <p:spPr>
          <a:xfrm>
            <a:off x="539552" y="1700808"/>
            <a:ext cx="8229600" cy="3888432"/>
          </a:xfrm>
        </p:spPr>
        <p:txBody>
          <a:bodyPr>
            <a:normAutofit fontScale="92500"/>
          </a:bodyPr>
          <a:lstStyle/>
          <a:p>
            <a:pPr marL="0" indent="0" eaLnBrk="1" hangingPunct="1">
              <a:spcBef>
                <a:spcPct val="0"/>
              </a:spcBef>
              <a:buFontTx/>
              <a:buNone/>
              <a:defRPr/>
            </a:pPr>
            <a:r>
              <a:rPr lang="en-US" altLang="en-US" sz="2800" b="1" u="sng" dirty="0" smtClean="0"/>
              <a:t>Being able to:</a:t>
            </a:r>
          </a:p>
          <a:p>
            <a:pPr marL="0" indent="0">
              <a:spcBef>
                <a:spcPct val="0"/>
              </a:spcBef>
              <a:defRPr/>
            </a:pPr>
            <a:r>
              <a:rPr lang="en-US" altLang="en-US" sz="2800" dirty="0" smtClean="0"/>
              <a:t>Develop and thrive </a:t>
            </a:r>
          </a:p>
          <a:p>
            <a:pPr marL="0" indent="0">
              <a:spcBef>
                <a:spcPct val="0"/>
              </a:spcBef>
              <a:defRPr/>
            </a:pPr>
            <a:r>
              <a:rPr lang="en-US" altLang="en-US" sz="2800" dirty="0" smtClean="0"/>
              <a:t>Make and keep friends, and understand what makes a  good friend </a:t>
            </a:r>
          </a:p>
          <a:p>
            <a:pPr marL="0" indent="0">
              <a:spcBef>
                <a:spcPct val="0"/>
              </a:spcBef>
              <a:defRPr/>
            </a:pPr>
            <a:r>
              <a:rPr lang="en-US" altLang="en-US" sz="2800" dirty="0" smtClean="0"/>
              <a:t>Use and enjoy time on our own</a:t>
            </a:r>
          </a:p>
          <a:p>
            <a:pPr marL="0" indent="0">
              <a:spcBef>
                <a:spcPct val="0"/>
              </a:spcBef>
              <a:defRPr/>
            </a:pPr>
            <a:r>
              <a:rPr lang="en-US" altLang="en-US" sz="2800" dirty="0" err="1" smtClean="0"/>
              <a:t>Empathise</a:t>
            </a:r>
            <a:r>
              <a:rPr lang="en-US" altLang="en-US" sz="2800" dirty="0" smtClean="0"/>
              <a:t> with others</a:t>
            </a:r>
          </a:p>
          <a:p>
            <a:pPr marL="0" indent="0">
              <a:spcBef>
                <a:spcPct val="0"/>
              </a:spcBef>
              <a:defRPr/>
            </a:pPr>
            <a:r>
              <a:rPr lang="en-US" altLang="en-US" sz="2800" dirty="0" smtClean="0"/>
              <a:t>Play and learn</a:t>
            </a:r>
          </a:p>
          <a:p>
            <a:pPr marL="0" indent="0">
              <a:spcBef>
                <a:spcPct val="0"/>
              </a:spcBef>
              <a:defRPr/>
            </a:pPr>
            <a:r>
              <a:rPr lang="en-US" altLang="en-US" sz="2800" dirty="0" smtClean="0"/>
              <a:t>Develop a sense of right and wrong</a:t>
            </a:r>
          </a:p>
          <a:p>
            <a:pPr marL="0" indent="0">
              <a:spcBef>
                <a:spcPct val="0"/>
              </a:spcBef>
              <a:defRPr/>
            </a:pPr>
            <a:r>
              <a:rPr lang="en-US" altLang="en-US" sz="2800" dirty="0" smtClean="0"/>
              <a:t>Resolve problems and setbacks and learn from     them</a:t>
            </a:r>
          </a:p>
          <a:p>
            <a:pPr marL="0" indent="0">
              <a:spcBef>
                <a:spcPct val="0"/>
              </a:spcBef>
              <a:defRPr/>
            </a:pPr>
            <a:endParaRPr lang="en-US" altLang="en-US" sz="1800" dirty="0" smtClean="0"/>
          </a:p>
        </p:txBody>
      </p:sp>
    </p:spTree>
    <p:extLst>
      <p:ext uri="{BB962C8B-B14F-4D97-AF65-F5344CB8AC3E}">
        <p14:creationId xmlns:p14="http://schemas.microsoft.com/office/powerpoint/2010/main" val="93825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32656"/>
            <a:ext cx="9324528" cy="1152128"/>
          </a:xfrm>
        </p:spPr>
        <p:txBody>
          <a:bodyPr>
            <a:normAutofit/>
          </a:bodyPr>
          <a:lstStyle/>
          <a:p>
            <a:pPr algn="ctr"/>
            <a:r>
              <a:rPr lang="en-GB" b="1" u="sng" dirty="0" smtClean="0">
                <a:solidFill>
                  <a:srgbClr val="00B0F0"/>
                </a:solidFill>
              </a:rPr>
              <a:t>Children with Additional Needs</a:t>
            </a:r>
            <a:endParaRPr lang="en-GB" b="1" u="sng" dirty="0">
              <a:solidFill>
                <a:srgbClr val="00B0F0"/>
              </a:solidFill>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buNone/>
            </a:pPr>
            <a:r>
              <a:rPr lang="en-GB" dirty="0" smtClean="0"/>
              <a:t>children </a:t>
            </a:r>
            <a:r>
              <a:rPr lang="en-GB" dirty="0"/>
              <a:t>with additional </a:t>
            </a:r>
            <a:r>
              <a:rPr lang="en-GB" dirty="0" smtClean="0"/>
              <a:t>needs might </a:t>
            </a:r>
            <a:r>
              <a:rPr lang="en-GB" dirty="0"/>
              <a:t>find it harder to:  </a:t>
            </a:r>
          </a:p>
          <a:p>
            <a:r>
              <a:rPr lang="en-GB" dirty="0"/>
              <a:t>be aware of their own mental health/ understand what is happening, </a:t>
            </a:r>
          </a:p>
          <a:p>
            <a:r>
              <a:rPr lang="en-GB" dirty="0"/>
              <a:t>communicate how they are feeling,</a:t>
            </a:r>
          </a:p>
          <a:p>
            <a:r>
              <a:rPr lang="en-GB" dirty="0"/>
              <a:t>cope with difficult feelings,</a:t>
            </a:r>
          </a:p>
          <a:p>
            <a:r>
              <a:rPr lang="en-GB" dirty="0"/>
              <a:t>think about or follow plans to improve their mental health</a:t>
            </a:r>
            <a:r>
              <a:rPr lang="en-GB" dirty="0" smtClean="0"/>
              <a:t>.</a:t>
            </a:r>
            <a:endParaRPr lang="en-GB" dirty="0"/>
          </a:p>
          <a:p>
            <a:pPr marL="0" indent="0">
              <a:buNone/>
            </a:pPr>
            <a:r>
              <a:rPr lang="en-GB" dirty="0"/>
              <a:t>Therefore we might see more challenging behaviour or more signs of distress</a:t>
            </a:r>
          </a:p>
          <a:p>
            <a:endParaRPr lang="en-GB" dirty="0"/>
          </a:p>
        </p:txBody>
      </p:sp>
    </p:spTree>
    <p:extLst>
      <p:ext uri="{BB962C8B-B14F-4D97-AF65-F5344CB8AC3E}">
        <p14:creationId xmlns:p14="http://schemas.microsoft.com/office/powerpoint/2010/main" val="34710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25538"/>
          </a:xfrm>
        </p:spPr>
        <p:txBody>
          <a:bodyPr>
            <a:normAutofit fontScale="90000"/>
          </a:bodyPr>
          <a:lstStyle/>
          <a:p>
            <a:pPr algn="ctr">
              <a:defRPr/>
            </a:pPr>
            <a:r>
              <a:rPr lang="en-US" altLang="en-US" b="1" u="sng" dirty="0" smtClean="0">
                <a:solidFill>
                  <a:schemeClr val="accent2"/>
                </a:solidFill>
              </a:rPr>
              <a:t/>
            </a:r>
            <a:br>
              <a:rPr lang="en-US" altLang="en-US" b="1" u="sng" dirty="0" smtClean="0">
                <a:solidFill>
                  <a:schemeClr val="accent2"/>
                </a:solidFill>
              </a:rPr>
            </a:br>
            <a:r>
              <a:rPr lang="en-US" altLang="en-US" b="1" u="sng" dirty="0">
                <a:solidFill>
                  <a:schemeClr val="accent2"/>
                </a:solidFill>
              </a:rPr>
              <a:t/>
            </a:r>
            <a:br>
              <a:rPr lang="en-US" altLang="en-US" b="1" u="sng" dirty="0">
                <a:solidFill>
                  <a:schemeClr val="accent2"/>
                </a:solidFill>
              </a:rPr>
            </a:br>
            <a:r>
              <a:rPr lang="en-US" altLang="en-US" b="1" u="sng" dirty="0" smtClean="0">
                <a:solidFill>
                  <a:schemeClr val="accent2"/>
                </a:solidFill>
              </a:rPr>
              <a:t/>
            </a:r>
            <a:br>
              <a:rPr lang="en-US" altLang="en-US" b="1" u="sng" dirty="0" smtClean="0">
                <a:solidFill>
                  <a:schemeClr val="accent2"/>
                </a:solidFill>
              </a:rPr>
            </a:br>
            <a:r>
              <a:rPr lang="en-US" altLang="en-US" b="1" u="sng" dirty="0" smtClean="0">
                <a:solidFill>
                  <a:schemeClr val="accent2"/>
                </a:solidFill>
              </a:rPr>
              <a:t>What is Mental Health? </a:t>
            </a:r>
            <a:endParaRPr lang="en-GB" b="1" u="sng" dirty="0">
              <a:solidFill>
                <a:schemeClr val="accent2"/>
              </a:solidFill>
            </a:endParaRPr>
          </a:p>
        </p:txBody>
      </p:sp>
      <p:pic>
        <p:nvPicPr>
          <p:cNvPr id="4" name="Picture 5" descr="C:\Users\moyasanders\Desktop\MHC\mhc wellness-continuum.png"/>
          <p:cNvPicPr>
            <a:picLocks noGrp="1" noChangeAspect="1" noChangeArrowheads="1"/>
          </p:cNvPicPr>
          <p:nvPr>
            <p:ph idx="1"/>
          </p:nvPr>
        </p:nvPicPr>
        <p:blipFill>
          <a:blip r:embed="rId3"/>
          <a:srcRect/>
          <a:stretch>
            <a:fillRect/>
          </a:stretch>
        </p:blipFill>
        <p:spPr>
          <a:xfrm>
            <a:off x="-9879" y="1484785"/>
            <a:ext cx="9144000" cy="53732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defRPr/>
            </a:pPr>
            <a:r>
              <a:rPr lang="en-GB" b="1" u="sng" dirty="0" smtClean="0">
                <a:solidFill>
                  <a:schemeClr val="accent2"/>
                </a:solidFill>
              </a:rPr>
              <a:t>What is Resilience?</a:t>
            </a:r>
            <a:endParaRPr lang="en-GB" b="1" u="sng" dirty="0">
              <a:solidFill>
                <a:schemeClr val="accent2"/>
              </a:solidFill>
            </a:endParaRPr>
          </a:p>
        </p:txBody>
      </p:sp>
      <p:sp>
        <p:nvSpPr>
          <p:cNvPr id="3" name="Content Placeholder 2"/>
          <p:cNvSpPr>
            <a:spLocks noGrp="1"/>
          </p:cNvSpPr>
          <p:nvPr>
            <p:ph idx="1"/>
          </p:nvPr>
        </p:nvSpPr>
        <p:spPr/>
        <p:txBody>
          <a:bodyPr/>
          <a:lstStyle/>
          <a:p>
            <a:pPr>
              <a:defRPr/>
            </a:pPr>
            <a:r>
              <a:rPr lang="en-GB" sz="2800" dirty="0" smtClean="0">
                <a:latin typeface="Arial" panose="020B0604020202020204" pitchFamily="34" charset="0"/>
                <a:cs typeface="Arial" panose="020B0604020202020204" pitchFamily="34" charset="0"/>
              </a:rPr>
              <a:t>Resilience: ‘</a:t>
            </a:r>
            <a:r>
              <a:rPr lang="en-GB" sz="2800" i="1" dirty="0" smtClean="0">
                <a:latin typeface="Arial" panose="020B0604020202020204" pitchFamily="34" charset="0"/>
                <a:cs typeface="Arial" panose="020B0604020202020204" pitchFamily="34" charset="0"/>
              </a:rPr>
              <a:t>the capacity to recover quickly from difficulties; toughness.’ </a:t>
            </a:r>
            <a:r>
              <a:rPr lang="en-GB" sz="2000" dirty="0" smtClean="0">
                <a:latin typeface="Arial" panose="020B0604020202020204" pitchFamily="34" charset="0"/>
                <a:cs typeface="Arial" panose="020B0604020202020204" pitchFamily="34" charset="0"/>
              </a:rPr>
              <a:t>(Oxford English Dictionary)</a:t>
            </a:r>
          </a:p>
          <a:p>
            <a:pPr>
              <a:defRPr/>
            </a:pPr>
            <a:endParaRPr lang="en-GB" sz="2000" dirty="0" smtClean="0">
              <a:latin typeface="Arial" panose="020B0604020202020204" pitchFamily="34" charset="0"/>
              <a:cs typeface="Arial" panose="020B0604020202020204" pitchFamily="34" charset="0"/>
            </a:endParaRPr>
          </a:p>
          <a:p>
            <a:pPr>
              <a:defRPr/>
            </a:pPr>
            <a:r>
              <a:rPr lang="en-GB" sz="2800" dirty="0" smtClean="0">
                <a:latin typeface="Arial" panose="020B0604020202020204" pitchFamily="34" charset="0"/>
                <a:cs typeface="Arial" panose="020B0604020202020204" pitchFamily="34" charset="0"/>
              </a:rPr>
              <a:t>What Does Resilience </a:t>
            </a:r>
            <a:r>
              <a:rPr lang="en-GB" sz="2800" dirty="0">
                <a:latin typeface="Arial" panose="020B0604020202020204" pitchFamily="34" charset="0"/>
                <a:cs typeface="Arial" panose="020B0604020202020204" pitchFamily="34" charset="0"/>
              </a:rPr>
              <a:t>M</a:t>
            </a:r>
            <a:r>
              <a:rPr lang="en-GB" sz="2800" dirty="0" smtClean="0">
                <a:latin typeface="Arial" panose="020B0604020202020204" pitchFamily="34" charset="0"/>
                <a:cs typeface="Arial" panose="020B0604020202020204" pitchFamily="34" charset="0"/>
              </a:rPr>
              <a:t>ean to Young People? </a:t>
            </a:r>
            <a:r>
              <a:rPr lang="en-GB" sz="2800" dirty="0" smtClean="0">
                <a:latin typeface="Arial" panose="020B0604020202020204" pitchFamily="34" charset="0"/>
                <a:cs typeface="Arial" panose="020B0604020202020204" pitchFamily="34" charset="0"/>
                <a:hlinkClick r:id="rId3"/>
              </a:rPr>
              <a:t>https://youtu.be/4RzHx5rw0f4</a:t>
            </a:r>
            <a:endParaRPr lang="en-GB" sz="2800" dirty="0" smtClean="0">
              <a:latin typeface="Arial" panose="020B0604020202020204" pitchFamily="34" charset="0"/>
              <a:cs typeface="Arial" panose="020B0604020202020204" pitchFamily="34" charset="0"/>
            </a:endParaRPr>
          </a:p>
          <a:p>
            <a:pPr>
              <a:defRPr/>
            </a:pPr>
            <a:endParaRPr lang="en-GB" sz="2400" dirty="0">
              <a:latin typeface="Arial" panose="020B0604020202020204" pitchFamily="34" charset="0"/>
              <a:cs typeface="Arial" panose="020B0604020202020204" pitchFamily="34" charset="0"/>
            </a:endParaRPr>
          </a:p>
          <a:p>
            <a:pPr>
              <a:defRPr/>
            </a:pPr>
            <a:r>
              <a:rPr lang="en-GB" sz="2800" dirty="0" smtClean="0">
                <a:latin typeface="Arial" panose="020B0604020202020204" pitchFamily="34" charset="0"/>
                <a:cs typeface="Arial" panose="020B0604020202020204" pitchFamily="34" charset="0"/>
              </a:rPr>
              <a:t>Are children today resilient?</a:t>
            </a:r>
          </a:p>
        </p:txBody>
      </p:sp>
      <p:pic>
        <p:nvPicPr>
          <p:cNvPr id="8196" name="Picture 5" descr="C:\Users\vickidunham\AppData\Local\Microsoft\Windows\Temporary Internet Files\Content.IE5\46RRZWVQ\5125886252_020ab4c673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5537" y="4077072"/>
            <a:ext cx="2549798" cy="170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3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24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normAutofit fontScale="90000"/>
          </a:bodyPr>
          <a:lstStyle/>
          <a:p>
            <a:r>
              <a:rPr lang="en-GB" b="1" u="sng" dirty="0" smtClean="0">
                <a:solidFill>
                  <a:schemeClr val="accent1">
                    <a:lumMod val="60000"/>
                    <a:lumOff val="40000"/>
                  </a:schemeClr>
                </a:solidFill>
              </a:rPr>
              <a:t>Using the Resilience Framework</a:t>
            </a:r>
            <a:endParaRPr lang="en-GB" b="1" u="sng"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GB" dirty="0"/>
              <a:t>Use the framework to map out where </a:t>
            </a:r>
            <a:r>
              <a:rPr lang="en-GB" dirty="0" smtClean="0"/>
              <a:t>your </a:t>
            </a:r>
            <a:r>
              <a:rPr lang="en-GB" dirty="0"/>
              <a:t>child is at</a:t>
            </a:r>
          </a:p>
          <a:p>
            <a:r>
              <a:rPr lang="en-GB" dirty="0" smtClean="0"/>
              <a:t>Pick your priorities to make the most resilient moves</a:t>
            </a:r>
          </a:p>
          <a:p>
            <a:r>
              <a:rPr lang="en-GB" dirty="0"/>
              <a:t>Make the resilient moves</a:t>
            </a:r>
          </a:p>
          <a:p>
            <a:r>
              <a:rPr lang="en-GB" dirty="0"/>
              <a:t>How well did it go</a:t>
            </a:r>
            <a:r>
              <a:rPr lang="en-GB" dirty="0" smtClean="0"/>
              <a:t>?</a:t>
            </a:r>
          </a:p>
          <a:p>
            <a:endParaRPr lang="en-GB" dirty="0"/>
          </a:p>
          <a:p>
            <a:r>
              <a:rPr lang="en-GB" dirty="0" smtClean="0"/>
              <a:t>What ideas do you have?</a:t>
            </a:r>
            <a:endParaRPr lang="en-GB" dirty="0"/>
          </a:p>
          <a:p>
            <a:endParaRPr lang="en-GB" dirty="0" smtClean="0"/>
          </a:p>
          <a:p>
            <a:endParaRPr lang="en-GB" dirty="0" smtClean="0"/>
          </a:p>
          <a:p>
            <a:endParaRPr lang="en-GB" dirty="0"/>
          </a:p>
          <a:p>
            <a:endParaRPr lang="en-GB" dirty="0"/>
          </a:p>
        </p:txBody>
      </p:sp>
      <p:pic>
        <p:nvPicPr>
          <p:cNvPr id="4" name="Picture 3" descr="C:\Users\vickidunham\AppData\Local\Microsoft\Windows\Temporary Internet Files\Content.IE5\I5J16A0B\t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96952"/>
            <a:ext cx="280831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11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lity xmlns="5a4763a0-f8b4-4352-b99e-949453f59c64">
      <Value>Trust Wide</Value>
    </Locality>
    <c24b251977ca431c9d410821abf17bbd xmlns="5a4763a0-f8b4-4352-b99e-949453f59c64">
      <Terms xmlns="http://schemas.microsoft.com/office/infopath/2007/PartnerControls">
        <TermInfo xmlns="http://schemas.microsoft.com/office/infopath/2007/PartnerControls">
          <TermName xmlns="http://schemas.microsoft.com/office/infopath/2007/PartnerControls">workplace</TermName>
          <TermId xmlns="http://schemas.microsoft.com/office/infopath/2007/PartnerControls">f8c47b89-b734-4dfe-8afa-f1de01cd8db5</TermId>
        </TermInfo>
      </Terms>
    </c24b251977ca431c9d410821abf17bbd>
    <TaxCatchAll xmlns="5a4763a0-f8b4-4352-b99e-949453f59c64">
      <Value>206</Value>
      <Value>865</Value>
      <Value>864</Value>
      <Value>833</Value>
    </TaxCatchAll>
    <DocumentCategory xmlns="5a4763a0-f8b4-4352-b99e-949453f59c64">Template</DocumentCategory>
    <DocumentAuthor xmlns="5a4763a0-f8b4-4352-b99e-949453f59c64">
      <UserInfo>
        <DisplayName/>
        <AccountId>332</AccountId>
        <AccountType/>
      </UserInfo>
    </DocumentAuthor>
    <StationaryCategories xmlns="5a4763a0-f8b4-4352-b99e-949453f59c64">Powerpoint</StationaryCategories>
    <TaxKeywordTaxHTField xmlns="5a4763a0-f8b4-4352-b99e-949453f59c64">
      <Terms xmlns="http://schemas.microsoft.com/office/infopath/2007/PartnerControls">
        <TermInfo xmlns="http://schemas.microsoft.com/office/infopath/2007/PartnerControls">
          <TermName xmlns="http://schemas.microsoft.com/office/infopath/2007/PartnerControls">stationery</TermName>
          <TermId xmlns="http://schemas.microsoft.com/office/infopath/2007/PartnerControls">11111111-1111-1111-1111-111111111111</TermId>
        </TermInfo>
        <TermInfo xmlns="http://schemas.microsoft.com/office/infopath/2007/PartnerControls">
          <TermName xmlns="http://schemas.microsoft.com/office/infopath/2007/PartnerControls">template</TermName>
          <TermId xmlns="http://schemas.microsoft.com/office/infopath/2007/PartnerControls">11111111-1111-1111-1111-111111111111</TermId>
        </TermInfo>
        <TermInfo xmlns="http://schemas.microsoft.com/office/infopath/2007/PartnerControls">
          <TermName xmlns="http://schemas.microsoft.com/office/infopath/2007/PartnerControls">powerpoint</TermName>
          <TermId xmlns="http://schemas.microsoft.com/office/infopath/2007/PartnerControls">11111111-1111-1111-1111-111111111111</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Core Document" ma:contentTypeID="0x010100F0797CA646BC364594023BD6F7CC821700CB698BE9270D2F4FB4C0B2B81DE55EA9" ma:contentTypeVersion="21" ma:contentTypeDescription="" ma:contentTypeScope="" ma:versionID="661c1eef235708aa8b104f9a2326cbec">
  <xsd:schema xmlns:xsd="http://www.w3.org/2001/XMLSchema" xmlns:xs="http://www.w3.org/2001/XMLSchema" xmlns:p="http://schemas.microsoft.com/office/2006/metadata/properties" xmlns:ns2="5a4763a0-f8b4-4352-b99e-949453f59c64" targetNamespace="http://schemas.microsoft.com/office/2006/metadata/properties" ma:root="true" ma:fieldsID="585928a4ac70bfec61b57f6293cc377a" ns2:_="">
    <xsd:import namespace="5a4763a0-f8b4-4352-b99e-949453f59c64"/>
    <xsd:element name="properties">
      <xsd:complexType>
        <xsd:sequence>
          <xsd:element name="documentManagement">
            <xsd:complexType>
              <xsd:all>
                <xsd:element ref="ns2:DocumentAuthor"/>
                <xsd:element ref="ns2:TaxKeywordTaxHTField" minOccurs="0"/>
                <xsd:element ref="ns2:TaxCatchAll" minOccurs="0"/>
                <xsd:element ref="ns2:TaxCatchAllLabel" minOccurs="0"/>
                <xsd:element ref="ns2:DocumentCategory"/>
                <xsd:element ref="ns2:c24b251977ca431c9d410821abf17bbd" minOccurs="0"/>
                <xsd:element ref="ns2:Locality" minOccurs="0"/>
                <xsd:element ref="ns2:Stationary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763a0-f8b4-4352-b99e-949453f59c64" elementFormDefault="qualified">
    <xsd:import namespace="http://schemas.microsoft.com/office/2006/documentManagement/types"/>
    <xsd:import namespace="http://schemas.microsoft.com/office/infopath/2007/PartnerControls"/>
    <xsd:element name="DocumentAuthor" ma:index="2" ma:displayName="Document Author" ma:list="UserInfo"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9" ma:taxonomy="true" ma:internalName="TaxKeywordTaxHTField" ma:taxonomyFieldName="TaxKeyword" ma:displayName="Enterprise Keywords" ma:readOnly="false"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7337732e-879e-4d18-ab09-d9fdd36d6367}" ma:internalName="TaxCatchAll" ma:showField="CatchAllData"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337732e-879e-4d18-ab09-d9fdd36d6367}" ma:internalName="TaxCatchAllLabel" ma:readOnly="true" ma:showField="CatchAllDataLabel"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DocumentCategory" ma:index="14" ma:displayName="Document Category" ma:description="Types of documents available in the organisation" ma:format="Dropdown" ma:internalName="DocumentCategory">
      <xsd:simpleType>
        <xsd:union memberTypes="dms:Text">
          <xsd:simpleType>
            <xsd:restriction base="dms:Choice">
              <xsd:enumeration value="Agenda"/>
              <xsd:enumeration value="Audio Visual"/>
              <xsd:enumeration value="Budget"/>
              <xsd:enumeration value="Contract"/>
              <xsd:enumeration value="Flowchart"/>
              <xsd:enumeration value="Form"/>
              <xsd:enumeration value="Leaflet"/>
              <xsd:enumeration value="Minutes"/>
              <xsd:enumeration value="Newsletter"/>
              <xsd:enumeration value="Plan"/>
              <xsd:enumeration value="Presentation"/>
              <xsd:enumeration value="Project"/>
              <xsd:enumeration value="Poster"/>
              <xsd:enumeration value="Protocol"/>
              <xsd:enumeration value="Report - Annual"/>
              <xsd:enumeration value="Report"/>
              <xsd:enumeration value="Strategy"/>
              <xsd:enumeration value="Survey"/>
              <xsd:enumeration value="Template"/>
              <xsd:enumeration value="Training"/>
              <xsd:enumeration value="User Guide"/>
            </xsd:restriction>
          </xsd:simpleType>
        </xsd:union>
      </xsd:simpleType>
    </xsd:element>
    <xsd:element name="c24b251977ca431c9d410821abf17bbd" ma:index="15" nillable="true" ma:taxonomy="true" ma:internalName="c24b251977ca431c9d410821abf17bbd" ma:taxonomyFieldName="NICETaxonomy" ma:displayName="NICE Taxonomy" ma:default="" ma:fieldId="{c24b2519-77ca-431c-9d41-0821abf17bbd}" ma:sspId="b9de5b05-4a48-465e-aec2-b705e55e9f20" ma:termSetId="390b4082-121f-4258-b030-e6467a935935" ma:anchorId="00000000-0000-0000-0000-000000000000" ma:open="false" ma:isKeyword="false">
      <xsd:complexType>
        <xsd:sequence>
          <xsd:element ref="pc:Terms" minOccurs="0" maxOccurs="1"/>
        </xsd:sequence>
      </xsd:complexType>
    </xsd:element>
    <xsd:element name="Locality" ma:index="17" nillable="true" ma:displayName="Locality" ma:internalName="Locality" ma:readOnly="false">
      <xsd:complexType>
        <xsd:complexContent>
          <xsd:extension base="dms:MultiChoice">
            <xsd:sequence>
              <xsd:element name="Value" maxOccurs="unbounded" minOccurs="0" nillable="true">
                <xsd:simpleType>
                  <xsd:restriction base="dms:Choice">
                    <xsd:enumeration value="East"/>
                    <xsd:enumeration value="West"/>
                    <xsd:enumeration value="Wirral"/>
                    <xsd:enumeration value="Trust Wide"/>
                  </xsd:restriction>
                </xsd:simpleType>
              </xsd:element>
            </xsd:sequence>
          </xsd:extension>
        </xsd:complexContent>
      </xsd:complexType>
    </xsd:element>
    <xsd:element name="StationaryCategories" ma:index="18" nillable="true" ma:displayName="Stationery Category" ma:description="A field to identify stationary categories" ma:format="Dropdown" ma:internalName="StationaryCategories">
      <xsd:simpleType>
        <xsd:restriction base="dms:Choice">
          <xsd:enumeration value="Case notes"/>
          <xsd:enumeration value="Certificate"/>
          <xsd:enumeration value="Complimentary Slip"/>
          <xsd:enumeration value="Fax Header"/>
          <xsd:enumeration value="Flyer"/>
          <xsd:enumeration value="HR"/>
          <xsd:enumeration value="Letter"/>
          <xsd:enumeration value="Memo"/>
          <xsd:enumeration value="Poster"/>
          <xsd:enumeration value="Powerpoint"/>
          <xsd:enumeration value="Programme"/>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ma:index="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9E0C6D20-9049-48F8-8F94-5D142598D797}">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5a4763a0-f8b4-4352-b99e-949453f59c64"/>
    <ds:schemaRef ds:uri="http://purl.org/dc/terms/"/>
    <ds:schemaRef ds:uri="http://schemas.microsoft.com/office/2006/documentManagement/types"/>
    <ds:schemaRef ds:uri="http://purl.org/dc/dcmitype/"/>
    <ds:schemaRef ds:uri="http://purl.org/dc/elements/1.1/"/>
  </ds:schemaRefs>
</ds:datastoreItem>
</file>

<file path=customXml/itemProps2.xml><?xml version="1.0" encoding="utf-8"?>
<ds:datastoreItem xmlns:ds="http://schemas.openxmlformats.org/officeDocument/2006/customXml" ds:itemID="{1742F6D9-2BFA-405D-9287-D47EE1904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763a0-f8b4-4352-b99e-949453f59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802A37-DFCD-45B6-8006-3EECAD7BEEE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2075</TotalTime>
  <Words>1592</Words>
  <Application>Microsoft Office PowerPoint</Application>
  <PresentationFormat>On-screen Show (4:3)</PresentationFormat>
  <Paragraphs>161</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‘Helping Your Child Thrive’ Workshop for Parents</vt:lpstr>
      <vt:lpstr>What to Expect from Today…</vt:lpstr>
      <vt:lpstr>What is Wirral CAMHS? </vt:lpstr>
      <vt:lpstr>What is Mental Health? </vt:lpstr>
      <vt:lpstr>Children with Additional Needs</vt:lpstr>
      <vt:lpstr>   What is Mental Health? </vt:lpstr>
      <vt:lpstr>What is Resilience?</vt:lpstr>
      <vt:lpstr>PowerPoint Presentation</vt:lpstr>
      <vt:lpstr>Using the Resilience Framework</vt:lpstr>
      <vt:lpstr>5 Ways to Mental Wellbeing</vt:lpstr>
      <vt:lpstr>The Stress Bucket</vt:lpstr>
      <vt:lpstr>PowerPoint Presentation</vt:lpstr>
      <vt:lpstr>What Helps?</vt:lpstr>
      <vt:lpstr>Talking About Mental Health</vt:lpstr>
      <vt:lpstr>How to Talk and How to Listen</vt:lpstr>
      <vt:lpstr>How to Help Your Child Develop Resilience</vt:lpstr>
      <vt:lpstr>CAMHS Referral Criteria</vt:lpstr>
      <vt:lpstr>    Stepped Approach to Supporting Your child</vt:lpstr>
      <vt:lpstr>Mindfulness</vt:lpstr>
      <vt:lpstr>Thank you!</vt:lpstr>
    </vt:vector>
  </TitlesOfParts>
  <Company>cwpnt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V1</dc:title>
  <dc:subject>PowerPoint Template V1</dc:subject>
  <dc:creator>Jenny Williams</dc:creator>
  <cp:keywords>stationery; template; powerpoint</cp:keywords>
  <cp:lastModifiedBy>Christy Henderson</cp:lastModifiedBy>
  <cp:revision>159</cp:revision>
  <cp:lastPrinted>2019-03-08T11:27:10Z</cp:lastPrinted>
  <dcterms:created xsi:type="dcterms:W3CDTF">2007-10-10T14:19:21Z</dcterms:created>
  <dcterms:modified xsi:type="dcterms:W3CDTF">2020-02-03T15:30:47Z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206;#template|f049ddab-9d9e-4e70-afbc-9bd571d1f296;#865;#stationery|011072bc-ae65-471b-bac9-ffd41523f938;#864;#powerpoint|71b66d57-8f5a-4fd9-a441-3ce69533eecd</vt:lpwstr>
  </property>
  <property fmtid="{D5CDD505-2E9C-101B-9397-08002B2CF9AE}" pid="3" name="NICETaxonomy">
    <vt:lpwstr>833;#workplace|f8c47b89-b734-4dfe-8afa-f1de01cd8db5</vt:lpwstr>
  </property>
  <property fmtid="{D5CDD505-2E9C-101B-9397-08002B2CF9AE}" pid="4" name="display_urn:schemas-microsoft-com:office:office#DocumentAuthor">
    <vt:lpwstr>cwpessential</vt:lpwstr>
  </property>
  <property fmtid="{D5CDD505-2E9C-101B-9397-08002B2CF9AE}" pid="5" name="Order">
    <vt:lpwstr>1300.00000000000</vt:lpwstr>
  </property>
</Properties>
</file>